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32"/>
  </p:notesMasterIdLst>
  <p:sldIdLst>
    <p:sldId id="277" r:id="rId4"/>
    <p:sldId id="279" r:id="rId5"/>
    <p:sldId id="316" r:id="rId6"/>
    <p:sldId id="304" r:id="rId7"/>
    <p:sldId id="280" r:id="rId8"/>
    <p:sldId id="317" r:id="rId9"/>
    <p:sldId id="274" r:id="rId10"/>
    <p:sldId id="275" r:id="rId11"/>
    <p:sldId id="319" r:id="rId12"/>
    <p:sldId id="318" r:id="rId13"/>
    <p:sldId id="303" r:id="rId14"/>
    <p:sldId id="285" r:id="rId15"/>
    <p:sldId id="306" r:id="rId16"/>
    <p:sldId id="308" r:id="rId17"/>
    <p:sldId id="309" r:id="rId18"/>
    <p:sldId id="292" r:id="rId19"/>
    <p:sldId id="295" r:id="rId20"/>
    <p:sldId id="307" r:id="rId21"/>
    <p:sldId id="310" r:id="rId22"/>
    <p:sldId id="311" r:id="rId23"/>
    <p:sldId id="312" r:id="rId24"/>
    <p:sldId id="313" r:id="rId25"/>
    <p:sldId id="301" r:id="rId26"/>
    <p:sldId id="315" r:id="rId27"/>
    <p:sldId id="291" r:id="rId28"/>
    <p:sldId id="283" r:id="rId29"/>
    <p:sldId id="282" r:id="rId30"/>
    <p:sldId id="28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qmdgov-my.sharepoint.com/personal/ngonzalez_aqmd_gov/Documents/Desktop/Copy%20of%20Natalie-Telecommut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qmdgov-my.sharepoint.com/personal/ngonzalez_aqmd_gov/Documents/Desktop/Copy%20of%20Natalie-Telecommut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aqmdgov-my.sharepoint.com/personal/ngonzalez_aqmd_gov/Documents/Desktop/zone%201%20average%20avr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gonzalez\Downloads\null%20(33)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aqmdgov-my.sharepoint.com/personal/ngonzalez_aqmd_gov/Documents/Desktop/zone%203%20average%20avr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'Result (2)'!$M$2</c:f>
              <c:strCache>
                <c:ptCount val="1"/>
                <c:pt idx="0">
                  <c:v>Average Daily Telecommuters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'Result (2)'!$L$3:$L$6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'Result (2)'!$M$3:$M$6</c:f>
              <c:numCache>
                <c:formatCode>General</c:formatCode>
                <c:ptCount val="4"/>
                <c:pt idx="0">
                  <c:v>19.660150375939853</c:v>
                </c:pt>
                <c:pt idx="1">
                  <c:v>185.06235294117641</c:v>
                </c:pt>
                <c:pt idx="2">
                  <c:v>230.09226932668329</c:v>
                </c:pt>
                <c:pt idx="3">
                  <c:v>189.48280254777058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84-4879-A007-F767381DE1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469768"/>
        <c:axId val="227471080"/>
      </c:lineChart>
      <c:catAx>
        <c:axId val="227469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471080"/>
        <c:crosses val="autoZero"/>
        <c:auto val="1"/>
        <c:lblAlgn val="ctr"/>
        <c:lblOffset val="100"/>
        <c:noMultiLvlLbl val="0"/>
      </c:catAx>
      <c:valAx>
        <c:axId val="227471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469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Average AVR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'Result (2)'!$R$2</c:f>
              <c:strCache>
                <c:ptCount val="1"/>
                <c:pt idx="0">
                  <c:v>Average AVR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'Result (2)'!$Q$3:$Q$6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'Result (2)'!$R$3:$R$6</c:f>
              <c:numCache>
                <c:formatCode>General</c:formatCode>
                <c:ptCount val="4"/>
                <c:pt idx="0">
                  <c:v>1.34</c:v>
                </c:pt>
                <c:pt idx="1">
                  <c:v>3.01</c:v>
                </c:pt>
                <c:pt idx="2">
                  <c:v>3.78</c:v>
                </c:pt>
                <c:pt idx="3">
                  <c:v>2.17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AC-44C8-B7D0-3D748F4D6A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3229656"/>
        <c:axId val="233226376"/>
      </c:lineChart>
      <c:catAx>
        <c:axId val="233229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226376"/>
        <c:crosses val="autoZero"/>
        <c:auto val="1"/>
        <c:lblAlgn val="ctr"/>
        <c:lblOffset val="100"/>
        <c:noMultiLvlLbl val="0"/>
      </c:catAx>
      <c:valAx>
        <c:axId val="233226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229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ysClr val="windowText" lastClr="000000"/>
                </a:solidFill>
              </a:rPr>
              <a:t>Zone</a:t>
            </a:r>
            <a:r>
              <a:rPr lang="en-US" sz="1600" b="1" baseline="0" dirty="0">
                <a:solidFill>
                  <a:sysClr val="windowText" lastClr="000000"/>
                </a:solidFill>
              </a:rPr>
              <a:t> 1 Average AVR</a:t>
            </a:r>
            <a:endParaRPr lang="en-US" sz="1600" b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'Report 1'!$M$4</c:f>
              <c:strCache>
                <c:ptCount val="1"/>
                <c:pt idx="0">
                  <c:v>Average AVR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'Report 1'!$L$5:$L$11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'Report 1'!$M$5:$M$11</c:f>
              <c:numCache>
                <c:formatCode>General</c:formatCode>
                <c:ptCount val="7"/>
                <c:pt idx="0">
                  <c:v>1.84</c:v>
                </c:pt>
                <c:pt idx="1">
                  <c:v>2.0299999999999998</c:v>
                </c:pt>
                <c:pt idx="2">
                  <c:v>2.0099999999999998</c:v>
                </c:pt>
                <c:pt idx="3">
                  <c:v>1.73</c:v>
                </c:pt>
                <c:pt idx="4">
                  <c:v>3.87</c:v>
                </c:pt>
                <c:pt idx="5">
                  <c:v>3.9</c:v>
                </c:pt>
                <c:pt idx="6">
                  <c:v>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5E-4E29-BA5F-5312B29171B2}"/>
            </c:ext>
          </c:extLst>
        </c:ser>
        <c:ser>
          <c:idx val="1"/>
          <c:order val="1"/>
          <c:tx>
            <c:strRef>
              <c:f>'Report 1'!$N$4</c:f>
              <c:strCache>
                <c:ptCount val="1"/>
                <c:pt idx="0">
                  <c:v>AVR Goal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'Report 1'!$L$5:$L$11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'Report 1'!$N$5:$N$11</c:f>
              <c:numCache>
                <c:formatCode>General</c:formatCode>
                <c:ptCount val="7"/>
                <c:pt idx="0">
                  <c:v>1.75</c:v>
                </c:pt>
                <c:pt idx="1">
                  <c:v>1.75</c:v>
                </c:pt>
                <c:pt idx="2">
                  <c:v>1.75</c:v>
                </c:pt>
                <c:pt idx="3">
                  <c:v>1.75</c:v>
                </c:pt>
                <c:pt idx="4">
                  <c:v>1.75</c:v>
                </c:pt>
                <c:pt idx="5">
                  <c:v>1.75</c:v>
                </c:pt>
                <c:pt idx="6">
                  <c:v>1.75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5E-4E29-BA5F-5312B29171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6325832"/>
        <c:axId val="1116326160"/>
      </c:lineChart>
      <c:catAx>
        <c:axId val="1116325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326160"/>
        <c:crosses val="autoZero"/>
        <c:auto val="1"/>
        <c:lblAlgn val="ctr"/>
        <c:lblOffset val="100"/>
        <c:noMultiLvlLbl val="0"/>
      </c:catAx>
      <c:valAx>
        <c:axId val="111632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325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ysClr val="windowText" lastClr="000000"/>
                </a:solidFill>
              </a:rPr>
              <a:t>Zone</a:t>
            </a:r>
            <a:r>
              <a:rPr lang="en-US" sz="1600" b="1" baseline="0" dirty="0">
                <a:solidFill>
                  <a:sysClr val="windowText" lastClr="000000"/>
                </a:solidFill>
              </a:rPr>
              <a:t> 2 Average AVR</a:t>
            </a:r>
            <a:endParaRPr lang="en-US" sz="1600" b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'Report 3'!$N$6</c:f>
              <c:strCache>
                <c:ptCount val="1"/>
                <c:pt idx="0">
                  <c:v>Average AVR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'Report 3'!$M$7:$M$13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'Report 3'!$N$7:$N$13</c:f>
              <c:numCache>
                <c:formatCode>General</c:formatCode>
                <c:ptCount val="7"/>
                <c:pt idx="0">
                  <c:v>1.35</c:v>
                </c:pt>
                <c:pt idx="1">
                  <c:v>1.35</c:v>
                </c:pt>
                <c:pt idx="2">
                  <c:v>1.35</c:v>
                </c:pt>
                <c:pt idx="3">
                  <c:v>1.33</c:v>
                </c:pt>
                <c:pt idx="4">
                  <c:v>2.54</c:v>
                </c:pt>
                <c:pt idx="5">
                  <c:v>3.45</c:v>
                </c:pt>
                <c:pt idx="6">
                  <c:v>2.02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5B-4B5F-9C59-761AB9497617}"/>
            </c:ext>
          </c:extLst>
        </c:ser>
        <c:ser>
          <c:idx val="1"/>
          <c:order val="1"/>
          <c:tx>
            <c:strRef>
              <c:f>'Report 3'!$O$6</c:f>
              <c:strCache>
                <c:ptCount val="1"/>
                <c:pt idx="0">
                  <c:v>AVR Goal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'Report 3'!$M$7:$M$13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'Report 3'!$O$7:$O$13</c:f>
              <c:numCache>
                <c:formatCode>General</c:formatCode>
                <c:ptCount val="7"/>
                <c:pt idx="0">
                  <c:v>1.5</c:v>
                </c:pt>
                <c:pt idx="1">
                  <c:v>1.5</c:v>
                </c:pt>
                <c:pt idx="2">
                  <c:v>1.5</c:v>
                </c:pt>
                <c:pt idx="3">
                  <c:v>1.5</c:v>
                </c:pt>
                <c:pt idx="4">
                  <c:v>1.5</c:v>
                </c:pt>
                <c:pt idx="5">
                  <c:v>1.5</c:v>
                </c:pt>
                <c:pt idx="6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5B-4B5F-9C59-761AB94976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7897248"/>
        <c:axId val="1117898888"/>
      </c:lineChart>
      <c:catAx>
        <c:axId val="111789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7898888"/>
        <c:crosses val="autoZero"/>
        <c:auto val="1"/>
        <c:lblAlgn val="ctr"/>
        <c:lblOffset val="100"/>
        <c:noMultiLvlLbl val="0"/>
      </c:catAx>
      <c:valAx>
        <c:axId val="1117898888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7897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>
                <a:solidFill>
                  <a:sysClr val="windowText" lastClr="000000"/>
                </a:solidFill>
              </a:rPr>
              <a:t>Zone</a:t>
            </a:r>
            <a:r>
              <a:rPr lang="en-US" sz="1600" b="1" baseline="0">
                <a:solidFill>
                  <a:sysClr val="windowText" lastClr="000000"/>
                </a:solidFill>
              </a:rPr>
              <a:t> 3 Average AVR</a:t>
            </a:r>
            <a:endParaRPr lang="en-US" sz="16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'Report 2'!$M$7</c:f>
              <c:strCache>
                <c:ptCount val="1"/>
                <c:pt idx="0">
                  <c:v>Average AVR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'Report 2'!$L$8:$L$14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'Report 2'!$M$8:$M$14</c:f>
              <c:numCache>
                <c:formatCode>General</c:formatCode>
                <c:ptCount val="7"/>
                <c:pt idx="0">
                  <c:v>1.2</c:v>
                </c:pt>
                <c:pt idx="1">
                  <c:v>1.2</c:v>
                </c:pt>
                <c:pt idx="2">
                  <c:v>1.2</c:v>
                </c:pt>
                <c:pt idx="3">
                  <c:v>1.21</c:v>
                </c:pt>
                <c:pt idx="4">
                  <c:v>1.47</c:v>
                </c:pt>
                <c:pt idx="5">
                  <c:v>1.73</c:v>
                </c:pt>
                <c:pt idx="6">
                  <c:v>1.42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04-4534-BE88-4B8FF986527A}"/>
            </c:ext>
          </c:extLst>
        </c:ser>
        <c:ser>
          <c:idx val="1"/>
          <c:order val="1"/>
          <c:tx>
            <c:strRef>
              <c:f>'Report 2'!$N$7</c:f>
              <c:strCache>
                <c:ptCount val="1"/>
                <c:pt idx="0">
                  <c:v>AVR Goal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'Report 2'!$L$8:$L$14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'Report 2'!$N$8:$N$14</c:f>
              <c:numCache>
                <c:formatCode>General</c:formatCode>
                <c:ptCount val="7"/>
                <c:pt idx="0">
                  <c:v>1.3</c:v>
                </c:pt>
                <c:pt idx="1">
                  <c:v>1.3</c:v>
                </c:pt>
                <c:pt idx="2">
                  <c:v>1.3</c:v>
                </c:pt>
                <c:pt idx="3">
                  <c:v>1.3</c:v>
                </c:pt>
                <c:pt idx="4">
                  <c:v>1.3</c:v>
                </c:pt>
                <c:pt idx="5">
                  <c:v>1.3</c:v>
                </c:pt>
                <c:pt idx="6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04-4534-BE88-4B8FF98652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0725816"/>
        <c:axId val="540721224"/>
      </c:lineChart>
      <c:catAx>
        <c:axId val="540725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721224"/>
        <c:crosses val="autoZero"/>
        <c:auto val="1"/>
        <c:lblAlgn val="ctr"/>
        <c:lblOffset val="100"/>
        <c:noMultiLvlLbl val="0"/>
      </c:catAx>
      <c:valAx>
        <c:axId val="540721224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725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68499694992192"/>
          <c:y val="5.3879153335932281E-2"/>
          <c:w val="0.59276299668553889"/>
          <c:h val="0.842252843394575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'FIII-2-14_NOx_summer_planning'!$A$5</c:f>
              <c:strCache>
                <c:ptCount val="1"/>
                <c:pt idx="0">
                  <c:v>Point Sources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'FIII-2-14_NOx_summer_planning'!$B$4:$C$4</c:f>
              <c:numCache>
                <c:formatCode>General</c:formatCode>
                <c:ptCount val="2"/>
                <c:pt idx="0">
                  <c:v>2018</c:v>
                </c:pt>
                <c:pt idx="1">
                  <c:v>2037</c:v>
                </c:pt>
              </c:numCache>
            </c:numRef>
          </c:cat>
          <c:val>
            <c:numRef>
              <c:f>'FIII-2-14_NOx_summer_planning'!$B$5:$C$5</c:f>
              <c:numCache>
                <c:formatCode>0</c:formatCode>
                <c:ptCount val="2"/>
                <c:pt idx="0">
                  <c:v>24.74</c:v>
                </c:pt>
                <c:pt idx="1">
                  <c:v>17.47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4D-450D-B227-2F16292F00F9}"/>
            </c:ext>
          </c:extLst>
        </c:ser>
        <c:ser>
          <c:idx val="1"/>
          <c:order val="1"/>
          <c:tx>
            <c:strRef>
              <c:f>'FIII-2-14_NOx_summer_planning'!$A$6</c:f>
              <c:strCache>
                <c:ptCount val="1"/>
                <c:pt idx="0">
                  <c:v>Area Sources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'FIII-2-14_NOx_summer_planning'!$B$4:$C$4</c:f>
              <c:numCache>
                <c:formatCode>General</c:formatCode>
                <c:ptCount val="2"/>
                <c:pt idx="0">
                  <c:v>2018</c:v>
                </c:pt>
                <c:pt idx="1">
                  <c:v>2037</c:v>
                </c:pt>
              </c:numCache>
            </c:numRef>
          </c:cat>
          <c:val>
            <c:numRef>
              <c:f>'FIII-2-14_NOx_summer_planning'!$B$6:$C$6</c:f>
              <c:numCache>
                <c:formatCode>0</c:formatCode>
                <c:ptCount val="2"/>
                <c:pt idx="0">
                  <c:v>26.84</c:v>
                </c:pt>
                <c:pt idx="1">
                  <c:v>23.84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4D-450D-B227-2F16292F00F9}"/>
            </c:ext>
          </c:extLst>
        </c:ser>
        <c:ser>
          <c:idx val="2"/>
          <c:order val="2"/>
          <c:tx>
            <c:strRef>
              <c:f>'FIII-2-14_NOx_summer_planning'!$A$7</c:f>
              <c:strCache>
                <c:ptCount val="1"/>
                <c:pt idx="0">
                  <c:v>On-Road Mobile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'FIII-2-14_NOx_summer_planning'!$B$4:$C$4</c:f>
              <c:numCache>
                <c:formatCode>General</c:formatCode>
                <c:ptCount val="2"/>
                <c:pt idx="0">
                  <c:v>2018</c:v>
                </c:pt>
                <c:pt idx="1">
                  <c:v>2037</c:v>
                </c:pt>
              </c:numCache>
            </c:numRef>
          </c:cat>
          <c:val>
            <c:numRef>
              <c:f>'FIII-2-14_NOx_summer_planning'!$B$7:$C$7</c:f>
              <c:numCache>
                <c:formatCode>0</c:formatCode>
                <c:ptCount val="2"/>
                <c:pt idx="0">
                  <c:v>155.85</c:v>
                </c:pt>
                <c:pt idx="1">
                  <c:v>36.69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4D-450D-B227-2F16292F00F9}"/>
            </c:ext>
          </c:extLst>
        </c:ser>
        <c:ser>
          <c:idx val="3"/>
          <c:order val="3"/>
          <c:tx>
            <c:strRef>
              <c:f>'FIII-2-14_NOx_summer_planning'!$A$8</c:f>
              <c:strCache>
                <c:ptCount val="1"/>
                <c:pt idx="0">
                  <c:v>Off-Road Moible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'FIII-2-14_NOx_summer_planning'!$B$4:$C$4</c:f>
              <c:numCache>
                <c:formatCode>General</c:formatCode>
                <c:ptCount val="2"/>
                <c:pt idx="0">
                  <c:v>2018</c:v>
                </c:pt>
                <c:pt idx="1">
                  <c:v>2037</c:v>
                </c:pt>
              </c:numCache>
            </c:numRef>
          </c:cat>
          <c:val>
            <c:numRef>
              <c:f>'FIII-2-14_NOx_summer_planning'!$B$8:$C$8</c:f>
              <c:numCache>
                <c:formatCode>0</c:formatCode>
                <c:ptCount val="2"/>
                <c:pt idx="0">
                  <c:v>143.35</c:v>
                </c:pt>
                <c:pt idx="1">
                  <c:v>106.46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4D-450D-B227-2F16292F00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21171184"/>
        <c:axId val="1521167248"/>
      </c:barChart>
      <c:lineChart>
        <c:grouping val="standard"/>
        <c:varyColors val="0"/>
        <c:ser>
          <c:idx val="4"/>
          <c:order val="4"/>
          <c:tx>
            <c:strRef>
              <c:f>'FIII-2-14_NOx_summer_planning'!$A$9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'FIII-2-14_NOx_summer_planning'!$B$4:$C$4</c:f>
              <c:numCache>
                <c:formatCode>General</c:formatCode>
                <c:ptCount val="2"/>
                <c:pt idx="0">
                  <c:v>2018</c:v>
                </c:pt>
                <c:pt idx="1">
                  <c:v>2037</c:v>
                </c:pt>
              </c:numCache>
            </c:numRef>
          </c:cat>
          <c:val>
            <c:numRef>
              <c:f>'FIII-2-14_NOx_summer_planning'!$B$9:$C$9</c:f>
              <c:numCache>
                <c:formatCode>0</c:formatCode>
                <c:ptCount val="2"/>
                <c:pt idx="0">
                  <c:v>350.78</c:v>
                </c:pt>
                <c:pt idx="1">
                  <c:v>184.46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A4D-450D-B227-2F16292F00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1171184"/>
        <c:axId val="1521167248"/>
      </c:lineChart>
      <c:catAx>
        <c:axId val="1521171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1167248"/>
        <c:crosses val="autoZero"/>
        <c:auto val="1"/>
        <c:lblAlgn val="ctr"/>
        <c:lblOffset val="100"/>
        <c:noMultiLvlLbl val="0"/>
      </c:catAx>
      <c:valAx>
        <c:axId val="152116724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NOx Emissions (tons/day)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117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delete val="1"/>
      </c:legendEntry>
      <c:layout>
        <c:manualLayout>
          <c:xMode val="edge"/>
          <c:yMode val="edge"/>
          <c:x val="0.36453824945062957"/>
          <c:y val="2.0448646757830089E-3"/>
          <c:w val="0.24633744219974235"/>
          <c:h val="0.34980257705928441"/>
        </c:manualLayout>
      </c:layout>
      <c:overlay val="0"/>
      <c:spPr>
        <a:noFill/>
        <a:ln w="1905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8B4D3-54AC-4F38-9D79-F463E6A22C55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3F736-2C0B-4269-9AE4-A9005E0DF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37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29A87-C073-FAA7-44BC-F0957A8BD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A6241C-6D2E-970A-1CCE-8A0D3683D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5FE2A-5439-DE08-EDFB-597CBF7EE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92CCC-A321-0DDF-7C55-B7A021F36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87F2A-7B2C-6C04-1841-1F21C2C54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70E1-D653-4A5E-89DA-7F010CFBD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57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60D0D-936D-C847-567C-4F221B2FD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970FF0-4499-1C8C-75CA-21D12021B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7E28E-6E95-106D-5E17-9B830FFBC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8D612-29E2-F518-BF48-3685C24BA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8F376-C5FC-6328-B5E8-0AE89081C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70E1-D653-4A5E-89DA-7F010CFBD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7DFD9E-2045-3C00-A896-A9BD45784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756973-CAAE-8440-3074-860CEC0F0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76EB8-BEFD-352A-8504-454128C01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4AECF-6169-AC4E-DD60-8A1EA7088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159E2-58EB-DCDC-A5A6-D69EA9C9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70E1-D653-4A5E-89DA-7F010CFBD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37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E041D82-4B95-4A2A-98CD-A664F2E3D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4933" y="741872"/>
            <a:ext cx="8974667" cy="56675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76544D-3633-41E3-855E-269B000368F7}"/>
              </a:ext>
            </a:extLst>
          </p:cNvPr>
          <p:cNvSpPr/>
          <p:nvPr userDrawn="1"/>
        </p:nvSpPr>
        <p:spPr>
          <a:xfrm>
            <a:off x="0" y="0"/>
            <a:ext cx="2851573" cy="6858000"/>
          </a:xfrm>
          <a:prstGeom prst="rect">
            <a:avLst/>
          </a:prstGeom>
          <a:solidFill>
            <a:srgbClr val="1A3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7E2916-7813-4628-8191-DBD78C73D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851573" cy="2214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0334A-E2A0-4E11-BA44-B790AA71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9490" y="6492875"/>
            <a:ext cx="1052510" cy="365125"/>
          </a:xfrm>
        </p:spPr>
        <p:txBody>
          <a:bodyPr/>
          <a:lstStyle/>
          <a:p>
            <a:fld id="{18853CEC-6277-3C47-B1BC-E42EFCB171F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E5F975-95E4-47A1-896E-919D7D9EC00C}"/>
              </a:ext>
            </a:extLst>
          </p:cNvPr>
          <p:cNvCxnSpPr/>
          <p:nvPr userDrawn="1"/>
        </p:nvCxnSpPr>
        <p:spPr>
          <a:xfrm>
            <a:off x="2851573" y="0"/>
            <a:ext cx="0" cy="6858000"/>
          </a:xfrm>
          <a:prstGeom prst="line">
            <a:avLst/>
          </a:prstGeom>
          <a:ln w="76200" cap="flat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222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CBF14-DC73-0C96-F943-98BA1B797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FB93F1-0BE8-848E-138D-9EC328322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BBF51-C094-CCB6-1321-78DDF5DD5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79B50-F935-F9DB-460D-D34E93C3B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CEF12-D7A3-18BE-1F26-828DDB390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1F03-9A14-4B14-882C-830D68ED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91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DC8CFB-EFC9-E948-8B51-390B680ADDE7}"/>
              </a:ext>
            </a:extLst>
          </p:cNvPr>
          <p:cNvSpPr/>
          <p:nvPr userDrawn="1"/>
        </p:nvSpPr>
        <p:spPr>
          <a:xfrm>
            <a:off x="0" y="1709161"/>
            <a:ext cx="12191980" cy="4768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75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C2374-90EE-6A62-790A-4EDCA2AC4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D2E1F-56D6-111E-792C-801306759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77F6C-F731-8AEC-0BE1-E935BCEEA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F5066-EC73-5801-5F9F-10E935F06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90798-49F7-ED92-45D4-3EC57F8BB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1F03-9A14-4B14-882C-830D68ED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57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286EF-E6AA-2DC3-CF50-20B855094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02A0F-D7CC-B742-84A5-8FA47908D4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FC8C3-03E3-57BA-0061-CA417568E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4BF013-F78B-238F-0198-5189A35B0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FA7F5A-06CD-1574-C7D2-41683FD47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2A7A21-0DBD-76E6-7746-3E3B3226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1F03-9A14-4B14-882C-830D68ED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63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45EEB-D10B-7FF3-C35C-3726AC00C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32BA8-5FE0-35F5-85B1-36D479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8E25FD-5B1E-3C82-4353-0576DA0CD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264088-90B5-912C-3F5F-77D24277CF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C6275D-607E-122C-432E-56EF58A3ED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FFB97B-414A-D2D0-4939-CC7DFF36A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AD6E5C-60CD-215C-9EE0-ADA5B8EBE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BA14BC-6FCC-02CA-6D49-18132A8C6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1F03-9A14-4B14-882C-830D68ED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63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788FD-D4E3-0B6A-B020-463B8C99A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E716A8-1090-438A-C431-C06BB63A1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1452F6-78C3-D994-462B-D77D81924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14A8CE-63C1-72A6-F808-A5BD30DCB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1F03-9A14-4B14-882C-830D68ED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83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93B5B-721D-ED07-FB88-B411CD7EA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8B77F6-8E12-CBF4-1C27-F965B28A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B37D9-DB46-8051-0562-52F24634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1F03-9A14-4B14-882C-830D68ED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81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D827CF-24C9-5324-E5ED-E1419C7BC306}"/>
              </a:ext>
            </a:extLst>
          </p:cNvPr>
          <p:cNvSpPr/>
          <p:nvPr userDrawn="1"/>
        </p:nvSpPr>
        <p:spPr>
          <a:xfrm>
            <a:off x="0" y="1"/>
            <a:ext cx="12192000" cy="1690687"/>
          </a:xfrm>
          <a:prstGeom prst="rect">
            <a:avLst/>
          </a:prstGeom>
          <a:solidFill>
            <a:srgbClr val="196DB6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9E5926-BFE4-ADBF-2DBC-30F8E7C8091D}"/>
              </a:ext>
            </a:extLst>
          </p:cNvPr>
          <p:cNvSpPr/>
          <p:nvPr userDrawn="1"/>
        </p:nvSpPr>
        <p:spPr>
          <a:xfrm>
            <a:off x="0" y="1690688"/>
            <a:ext cx="12191980" cy="4768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3A71D-B48E-4EA6-6360-72B6E020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84AF9-BA32-B96C-4023-1BF3BE965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B3F5B-0A73-7EE1-2548-DE3B27CF2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29EEC-C6F9-2B83-FD0A-A3EB526C3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3C8A0-2A99-00FE-FD45-7C2FAA33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70E1-D653-4A5E-89DA-7F010CFBD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59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86B1F-D55A-F4D8-9E26-A89E98418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FD23E-0761-CFD6-590B-448839C1D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68369-201B-CD8D-FE9A-F0027B7BD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7317B7-516B-1C62-73EF-110BDE548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BB0A2-929E-131B-D529-3D43C7E67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ED181-4740-8307-9796-F36B3E581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1F03-9A14-4B14-882C-830D68ED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39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809B8-3EC4-3634-6233-28F876AF0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1D2A6E-8B5C-8C6E-D3B2-E388415795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F21743-6C13-2C15-E5A4-21205F640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E2928F-E348-CC1E-8F49-8426565B3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DA507-7415-5DA4-E8E3-A7DFA444B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5CFB2-75F1-4F14-4BFA-19B9B8A5C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1F03-9A14-4B14-882C-830D68ED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92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940C0-4E39-5876-73DC-A2CB6E430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8B0D21-D6C8-F390-2E5A-0657219601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4A929-9E16-0D6C-D561-EFD52098C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8A67D-8981-9F93-DFFA-37BAA7EC5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03BDF-4958-8C41-BB7D-BD7A89AFA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1F03-9A14-4B14-882C-830D68ED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273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A77AF2-B6BA-2F6B-679A-BDD68C86A7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E5ACC8-A9A3-8F24-F054-E97F01EF5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FD44F-D713-E8BB-4DBB-12CDD9B59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B58AA-BF6A-8044-003B-0593C451A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B172F-FD77-E7FE-8BB7-8CB180258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1F03-9A14-4B14-882C-830D68ED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75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CBF14-DC73-0C96-F943-98BA1B797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FB93F1-0BE8-848E-138D-9EC328322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BBF51-C094-CCB6-1321-78DDF5DD5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79B50-F935-F9DB-460D-D34E93C3B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CEF12-D7A3-18BE-1F26-828DDB390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1F03-9A14-4B14-882C-830D68ED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08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DC8CFB-EFC9-E948-8B51-390B680ADDE7}"/>
              </a:ext>
            </a:extLst>
          </p:cNvPr>
          <p:cNvSpPr/>
          <p:nvPr userDrawn="1"/>
        </p:nvSpPr>
        <p:spPr>
          <a:xfrm>
            <a:off x="0" y="1709161"/>
            <a:ext cx="12191980" cy="4768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08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C2374-90EE-6A62-790A-4EDCA2AC4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D2E1F-56D6-111E-792C-801306759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77F6C-F731-8AEC-0BE1-E935BCEEA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F5066-EC73-5801-5F9F-10E935F06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90798-49F7-ED92-45D4-3EC57F8BB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1F03-9A14-4B14-882C-830D68ED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054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286EF-E6AA-2DC3-CF50-20B855094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02A0F-D7CC-B742-84A5-8FA47908D4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FC8C3-03E3-57BA-0061-CA417568E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4BF013-F78B-238F-0198-5189A35B0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FA7F5A-06CD-1574-C7D2-41683FD47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2A7A21-0DBD-76E6-7746-3E3B3226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1F03-9A14-4B14-882C-830D68ED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382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45EEB-D10B-7FF3-C35C-3726AC00C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32BA8-5FE0-35F5-85B1-36D479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8E25FD-5B1E-3C82-4353-0576DA0CD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264088-90B5-912C-3F5F-77D24277CF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C6275D-607E-122C-432E-56EF58A3ED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FFB97B-414A-D2D0-4939-CC7DFF36A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AD6E5C-60CD-215C-9EE0-ADA5B8EBE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BA14BC-6FCC-02CA-6D49-18132A8C6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1F03-9A14-4B14-882C-830D68ED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629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788FD-D4E3-0B6A-B020-463B8C99A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E716A8-1090-438A-C431-C06BB63A1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1452F6-78C3-D994-462B-D77D81924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14A8CE-63C1-72A6-F808-A5BD30DCB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1F03-9A14-4B14-882C-830D68ED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8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F3065-EFE0-66AA-4E2B-2636940AC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02B18-5029-B662-FC0E-B84EDB983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57FC2-5CCB-71FA-8C3C-DEDFEF701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C7D9F-C01C-B187-8DD0-514312423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D6187-31FA-5DAA-49AB-F77605925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70E1-D653-4A5E-89DA-7F010CFBD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577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93B5B-721D-ED07-FB88-B411CD7EA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8B77F6-8E12-CBF4-1C27-F965B28A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B37D9-DB46-8051-0562-52F24634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1F03-9A14-4B14-882C-830D68ED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48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86B1F-D55A-F4D8-9E26-A89E98418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FD23E-0761-CFD6-590B-448839C1D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68369-201B-CD8D-FE9A-F0027B7BD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7317B7-516B-1C62-73EF-110BDE548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BB0A2-929E-131B-D529-3D43C7E67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ED181-4740-8307-9796-F36B3E581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1F03-9A14-4B14-882C-830D68ED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860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809B8-3EC4-3634-6233-28F876AF0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1D2A6E-8B5C-8C6E-D3B2-E388415795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F21743-6C13-2C15-E5A4-21205F640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E2928F-E348-CC1E-8F49-8426565B3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DA507-7415-5DA4-E8E3-A7DFA444B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5CFB2-75F1-4F14-4BFA-19B9B8A5C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1F03-9A14-4B14-882C-830D68ED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42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940C0-4E39-5876-73DC-A2CB6E430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8B0D21-D6C8-F390-2E5A-0657219601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4A929-9E16-0D6C-D561-EFD52098C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8A67D-8981-9F93-DFFA-37BAA7EC5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03BDF-4958-8C41-BB7D-BD7A89AFA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1F03-9A14-4B14-882C-830D68ED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79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A77AF2-B6BA-2F6B-679A-BDD68C86A7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E5ACC8-A9A3-8F24-F054-E97F01EF5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FD44F-D713-E8BB-4DBB-12CDD9B59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B58AA-BF6A-8044-003B-0593C451A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B172F-FD77-E7FE-8BB7-8CB180258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1F03-9A14-4B14-882C-830D68ED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928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3A71D-B48E-4EA6-6360-72B6E020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84AF9-BA32-B96C-4023-1BF3BE965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B3F5B-0A73-7EE1-2548-DE3B27CF2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29EEC-C6F9-2B83-FD0A-A3EB526C3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3C8A0-2A99-00FE-FD45-7C2FAA33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70E1-D653-4A5E-89DA-7F010CFBD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10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ADA64-0563-AE98-1D96-08F0D174B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63C8E-5B28-9834-A12A-632DE0EB6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7B7D82-6002-1A08-420B-5A468061E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A672BF-2DB1-01F5-3847-938FA9FCF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134639-6CA3-64A8-F1BE-9F2449686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5B663-6DA3-1566-38EA-182BDF256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70E1-D653-4A5E-89DA-7F010CFBD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7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FCDA0-B341-F5C6-2F1D-6EC1F972E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8BFD7-EE4A-678A-3D5E-50BFBACCD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7DAC20-FB0B-7E80-8316-F266AD784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9B7EDC-9E89-1B83-A365-A9DEE33FA2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5B01B1-95DD-6C6D-3053-0652FF4C8C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79F8B5-BEE8-2B41-2FC3-AB72A60C9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3DDEA-B79F-5FAD-9CD4-ECFFB626B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4F6270-6856-D5D9-CFC0-1A9204E00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70E1-D653-4A5E-89DA-7F010CFBD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75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68601-E258-B7C4-9DE3-861BF5FA7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C7678D-A0D3-6A1A-6A73-F5417214F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F9A02E-F73A-E715-5521-34EB35515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AA3894-D436-DD5A-B54F-B96D1FEB4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70E1-D653-4A5E-89DA-7F010CFBD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9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E3CD6-C41A-D44D-2037-5088102D0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0A04CC-E3B2-FFE3-6BCB-714AAA9A5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75169-264D-95B3-49C9-7CE0B2ACC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70E1-D653-4A5E-89DA-7F010CFBD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4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59A3F-FCB5-4C17-7714-1F7303FBB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76EFC-E3D5-D539-F04B-6F3B445E9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186607-F1D0-C606-518E-8A739C223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3A42-802B-7445-A289-86453E0E2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9A9F0-7342-757A-59D9-4574ACAF3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37E855-508B-087F-FFE1-607A3A471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70E1-D653-4A5E-89DA-7F010CFBD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D93E1-6B33-C91D-F34C-CB74F421F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DDB8A8-CC6F-8A81-5BF5-748F9E662A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905327-ED04-A374-2B12-EAD254B9C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6A9D42-BEB8-5869-4691-025E6ECE8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848EA2-A84D-AC11-8CE0-4922BEB74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C19106-DBB9-56F7-D11B-821F770B6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70E1-D653-4A5E-89DA-7F010CFBD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1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high angle view of cars on a road&#10;&#10;Description automatically generated with medium confidence">
            <a:extLst>
              <a:ext uri="{FF2B5EF4-FFF2-40B4-BE49-F238E27FC236}">
                <a16:creationId xmlns:a16="http://schemas.microsoft.com/office/drawing/2014/main" id="{D0C8A898-4330-BC60-47D5-C0370AC0A3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2373" r="8723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49B55B-1153-8353-93D8-C35100C4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12660-50EE-B84C-2BF3-EE14AF7C6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CC1B5-A64B-D974-58D2-25E4B2D98C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D3AAE-D6AD-E7A2-122A-E913B294C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1A149-90A8-0A89-2A02-0CB57FC8E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780" y="64887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09370E1-D653-4A5E-89DA-7F010CFBD9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1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9102CE-1EB3-3173-DCB1-D90CBDA57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99732-8C18-40BC-B680-E07FF4EC7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65DBC-3B32-AABF-60DB-AACD3D1C01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CCC33-2ABC-F4AC-1DF3-ED6F1C6C70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C5F03-F68B-64FE-8593-9DE6BC036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91F03-9A14-4B14-882C-830D68EDFA9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high angle view of cars on a road&#10;&#10;Description automatically generated with medium confidence">
            <a:extLst>
              <a:ext uri="{FF2B5EF4-FFF2-40B4-BE49-F238E27FC236}">
                <a16:creationId xmlns:a16="http://schemas.microsoft.com/office/drawing/2014/main" id="{8692D02D-572C-101C-9EA2-BCF1740FBC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2373" r="8723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A60C53-DA46-BF56-C6D9-F5D8D867AA4D}"/>
              </a:ext>
            </a:extLst>
          </p:cNvPr>
          <p:cNvSpPr/>
          <p:nvPr userDrawn="1"/>
        </p:nvSpPr>
        <p:spPr>
          <a:xfrm>
            <a:off x="0" y="1"/>
            <a:ext cx="12192000" cy="1690687"/>
          </a:xfrm>
          <a:prstGeom prst="rect">
            <a:avLst/>
          </a:prstGeom>
          <a:solidFill>
            <a:srgbClr val="196DB6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34F8B1-F9C8-B495-58CC-DF55B3DAE0A3}"/>
              </a:ext>
            </a:extLst>
          </p:cNvPr>
          <p:cNvSpPr/>
          <p:nvPr userDrawn="1"/>
        </p:nvSpPr>
        <p:spPr>
          <a:xfrm>
            <a:off x="0" y="1709161"/>
            <a:ext cx="12191980" cy="4768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3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9102CE-1EB3-3173-DCB1-D90CBDA57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99732-8C18-40BC-B680-E07FF4EC7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65DBC-3B32-AABF-60DB-AACD3D1C01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CCC33-2ABC-F4AC-1DF3-ED6F1C6C70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C5F03-F68B-64FE-8593-9DE6BC036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91F03-9A14-4B14-882C-830D68EDFA9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high angle view of cars on a road&#10;&#10;Description automatically generated with medium confidence">
            <a:extLst>
              <a:ext uri="{FF2B5EF4-FFF2-40B4-BE49-F238E27FC236}">
                <a16:creationId xmlns:a16="http://schemas.microsoft.com/office/drawing/2014/main" id="{8692D02D-572C-101C-9EA2-BCF1740FBC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2373" r="8723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A60C53-DA46-BF56-C6D9-F5D8D867AA4D}"/>
              </a:ext>
            </a:extLst>
          </p:cNvPr>
          <p:cNvSpPr/>
          <p:nvPr userDrawn="1"/>
        </p:nvSpPr>
        <p:spPr>
          <a:xfrm>
            <a:off x="0" y="1"/>
            <a:ext cx="12192000" cy="1690687"/>
          </a:xfrm>
          <a:prstGeom prst="rect">
            <a:avLst/>
          </a:prstGeom>
          <a:solidFill>
            <a:srgbClr val="196DB6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34F8B1-F9C8-B495-58CC-DF55B3DAE0A3}"/>
              </a:ext>
            </a:extLst>
          </p:cNvPr>
          <p:cNvSpPr/>
          <p:nvPr userDrawn="1"/>
        </p:nvSpPr>
        <p:spPr>
          <a:xfrm>
            <a:off x="0" y="1709161"/>
            <a:ext cx="12191980" cy="4768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66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caqmd.zoom.us/j/9433903064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qmd.gov/home/rules-compliance/rules/scaqmd-rule-book/proposed-rules/rule-2202" TargetMode="External"/><Relationship Id="rId2" Type="http://schemas.openxmlformats.org/officeDocument/2006/relationships/hyperlink" Target="mailto:par2022@aqmd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aqmd.gov/home/programs/business/business-detail?title=rule-2202-on-road-motor-vehicle-mitigation-option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1A8E218-5AD3-F15B-0425-AD3DC7820E8D}"/>
              </a:ext>
            </a:extLst>
          </p:cNvPr>
          <p:cNvSpPr/>
          <p:nvPr/>
        </p:nvSpPr>
        <p:spPr>
          <a:xfrm>
            <a:off x="1457324" y="820233"/>
            <a:ext cx="9282113" cy="522021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EA2421-5BD5-B544-2A7C-F535151C7F96}"/>
              </a:ext>
            </a:extLst>
          </p:cNvPr>
          <p:cNvSpPr txBox="1"/>
          <p:nvPr/>
        </p:nvSpPr>
        <p:spPr>
          <a:xfrm>
            <a:off x="2614613" y="1311301"/>
            <a:ext cx="69627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cs typeface="Arial" panose="020B0604020202020204" pitchFamily="34" charset="0"/>
              </a:rPr>
              <a:t>Proposed Amended Rule 2202</a:t>
            </a:r>
          </a:p>
          <a:p>
            <a:pPr algn="ctr"/>
            <a:r>
              <a:rPr lang="en-US" sz="3600" dirty="0">
                <a:cs typeface="Arial" panose="020B0604020202020204" pitchFamily="34" charset="0"/>
              </a:rPr>
              <a:t>On-Road Motor Vehicle </a:t>
            </a:r>
          </a:p>
          <a:p>
            <a:pPr algn="ctr"/>
            <a:r>
              <a:rPr lang="en-US" sz="3600" dirty="0">
                <a:cs typeface="Arial" panose="020B0604020202020204" pitchFamily="34" charset="0"/>
              </a:rPr>
              <a:t>Mitigation Options</a:t>
            </a:r>
          </a:p>
          <a:p>
            <a:pPr algn="ctr"/>
            <a:endParaRPr lang="en-US" dirty="0"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cs typeface="Arial" panose="020B0604020202020204" pitchFamily="34" charset="0"/>
              </a:rPr>
              <a:t>Working Group Meeting #2</a:t>
            </a:r>
          </a:p>
          <a:p>
            <a:pPr algn="ctr"/>
            <a:r>
              <a:rPr lang="en-US" sz="2400" dirty="0">
                <a:cs typeface="Arial" panose="020B0604020202020204" pitchFamily="34" charset="0"/>
              </a:rPr>
              <a:t>March 22, 2023</a:t>
            </a:r>
          </a:p>
          <a:p>
            <a:pPr algn="ctr"/>
            <a:endParaRPr lang="en-US" dirty="0"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cs typeface="Arial" panose="020B0604020202020204" pitchFamily="34" charset="0"/>
              </a:rPr>
              <a:t>Join Zoom Webinar Meeting</a:t>
            </a:r>
            <a:endParaRPr lang="en-US" dirty="0"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https://scaqmd.zoom.us/j/94339030649</a:t>
            </a:r>
            <a:endParaRPr lang="en-US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dirty="0">
                <a:highlight>
                  <a:srgbClr val="FFFF00"/>
                </a:highlight>
                <a:cs typeface="Arial" panose="020B0604020202020204" pitchFamily="34" charset="0"/>
              </a:rPr>
              <a:t>Webinar ID: </a:t>
            </a:r>
            <a:r>
              <a:rPr lang="en-US" sz="1800" b="1" dirty="0">
                <a:solidFill>
                  <a:srgbClr val="201F1E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943 3903 0649 </a:t>
            </a:r>
            <a:endParaRPr lang="en-US" dirty="0">
              <a:highlight>
                <a:srgbClr val="FFFF00"/>
              </a:highlight>
              <a:cs typeface="Arial" panose="020B0604020202020204" pitchFamily="34" charset="0"/>
            </a:endParaRPr>
          </a:p>
          <a:p>
            <a:pPr algn="ctr"/>
            <a:r>
              <a:rPr lang="en-US" dirty="0">
                <a:highlight>
                  <a:srgbClr val="FFFF00"/>
                </a:highlight>
                <a:cs typeface="Arial" panose="020B0604020202020204" pitchFamily="34" charset="0"/>
              </a:rPr>
              <a:t>Teleconference Dial-In: </a:t>
            </a:r>
            <a:r>
              <a:rPr lang="en-US" sz="1800" dirty="0">
                <a:solidFill>
                  <a:srgbClr val="201F1E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(669) 900-6833</a:t>
            </a:r>
            <a:endParaRPr lang="en-US" dirty="0">
              <a:highlight>
                <a:srgbClr val="FFFF00"/>
              </a:highlight>
              <a:cs typeface="Arial" panose="020B0604020202020204" pitchFamily="34" charset="0"/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1007EF2-1084-53F0-3B91-5BD3D3698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71" y="899970"/>
            <a:ext cx="1080290" cy="16501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FC69B-548E-A671-B251-A51683F89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70E1-D653-4A5E-89DA-7F010CFBD9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1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3DB795-82B0-116E-CD60-8B9698FF1104}"/>
              </a:ext>
            </a:extLst>
          </p:cNvPr>
          <p:cNvSpPr txBox="1"/>
          <p:nvPr/>
        </p:nvSpPr>
        <p:spPr>
          <a:xfrm>
            <a:off x="412267" y="139006"/>
            <a:ext cx="94632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Proposed Amended Rule (PAR) 2202: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Rule Cleanup &amp; Administrative Changes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78FB6A-C77A-410B-4334-ACED18A3C3AB}"/>
              </a:ext>
            </a:extLst>
          </p:cNvPr>
          <p:cNvSpPr txBox="1"/>
          <p:nvPr/>
        </p:nvSpPr>
        <p:spPr>
          <a:xfrm>
            <a:off x="96820" y="1787467"/>
            <a:ext cx="727934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Implementation and ECRP Guidelines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srgbClr val="0070C0"/>
                </a:solidFill>
                <a:latin typeface="Calibri" panose="020F0502020204030204"/>
              </a:rPr>
              <a:t>Purpose of documents is to provide guidelines for compliance with the provisions of Rule 2202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 review period increase from 90 days to 120 days*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 staff additional review time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Revise holiday definition in rule and guideline language to reflect state and national holidays**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 consider new holidays as they become recognized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will include newly recognized Juneteenth (June 19)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196DB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196DB6"/>
                </a:solidFill>
                <a:latin typeface="Calibri" panose="020F0502020204030204"/>
              </a:rPr>
              <a:t>*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196DB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 Rule 2202 Implementation Guidelines (G)(4); 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 ECRP Guidelines (II)(A)(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c,d,f</a:t>
            </a:r>
            <a:r>
              <a:rPr lang="en-US" sz="1200" dirty="0">
                <a:solidFill>
                  <a:srgbClr val="0070C0"/>
                </a:solidFill>
                <a:latin typeface="Calibri" panose="020F0502020204030204"/>
              </a:rPr>
              <a:t>) and (IV)(B, G-H)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70C0"/>
                </a:solidFill>
                <a:latin typeface="Calibri" panose="020F0502020204030204"/>
              </a:rPr>
              <a:t>** Per Rule 2202 (e); per Rule 2202 Implementation Guidelines(VI)(13); per Rule 2202 ECRP Guidelines (VI)(20)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6E9E973-C3F4-084B-0742-0934F08EDCE1}"/>
              </a:ext>
            </a:extLst>
          </p:cNvPr>
          <p:cNvGrpSpPr/>
          <p:nvPr/>
        </p:nvGrpSpPr>
        <p:grpSpPr>
          <a:xfrm>
            <a:off x="8047896" y="1872704"/>
            <a:ext cx="3655248" cy="4352425"/>
            <a:chOff x="7069327" y="1933260"/>
            <a:chExt cx="3655248" cy="4352425"/>
          </a:xfrm>
        </p:grpSpPr>
        <p:pic>
          <p:nvPicPr>
            <p:cNvPr id="9" name="Picture 8" descr="Text, letter&#10;&#10;Description automatically generated">
              <a:extLst>
                <a:ext uri="{FF2B5EF4-FFF2-40B4-BE49-F238E27FC236}">
                  <a16:creationId xmlns:a16="http://schemas.microsoft.com/office/drawing/2014/main" id="{9A17AFF7-A145-575A-78CA-5F3ED0189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327" y="1933260"/>
              <a:ext cx="2109326" cy="2726340"/>
            </a:xfrm>
            <a:prstGeom prst="rect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B9D92F51-923A-9E5F-D3E7-CE44FE8AD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2288" y="2746545"/>
              <a:ext cx="2109326" cy="2725855"/>
            </a:xfrm>
            <a:prstGeom prst="rect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4" descr="Text&#10;&#10;Description automatically generated">
              <a:extLst>
                <a:ext uri="{FF2B5EF4-FFF2-40B4-BE49-F238E27FC236}">
                  <a16:creationId xmlns:a16="http://schemas.microsoft.com/office/drawing/2014/main" id="{8E6466D8-3950-4649-C8FC-D3745F7C1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249" y="3546671"/>
              <a:ext cx="2109326" cy="2739014"/>
            </a:xfrm>
            <a:prstGeom prst="rect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A55F4CE-1D73-A561-4D33-85F4F3AC6C37}"/>
              </a:ext>
            </a:extLst>
          </p:cNvPr>
          <p:cNvSpPr txBox="1">
            <a:spLocks/>
          </p:cNvSpPr>
          <p:nvPr/>
        </p:nvSpPr>
        <p:spPr>
          <a:xfrm>
            <a:off x="9448780" y="648870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9</a:t>
            </a:r>
            <a:r>
              <a:rPr lang="en-US" sz="1200" dirty="0">
                <a:solidFill>
                  <a:schemeClr val="bg1"/>
                </a:solidFill>
              </a:rPr>
              <a:t>10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90672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3DB795-82B0-116E-CD60-8B9698FF1104}"/>
              </a:ext>
            </a:extLst>
          </p:cNvPr>
          <p:cNvSpPr txBox="1"/>
          <p:nvPr/>
        </p:nvSpPr>
        <p:spPr>
          <a:xfrm>
            <a:off x="412267" y="139006"/>
            <a:ext cx="11135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PAR 2202: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Rule Cleanup &amp; Administrative Changes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(cont.)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78FB6A-C77A-410B-4334-ACED18A3C3AB}"/>
              </a:ext>
            </a:extLst>
          </p:cNvPr>
          <p:cNvSpPr txBox="1"/>
          <p:nvPr/>
        </p:nvSpPr>
        <p:spPr>
          <a:xfrm>
            <a:off x="294913" y="1986535"/>
            <a:ext cx="11602173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Employee Transportation Coordinator (ETC) Training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Currently conduct two ETC training classes per month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70C0"/>
                </a:solidFill>
                <a:latin typeface="Calibri" panose="020F0502020204030204"/>
              </a:rPr>
              <a:t>Conducted virtually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One-time certification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Potentially may require Employee Transportation Coordinator (ETC) training for all sites submitting AVR surveys 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Helps to eliminate transportation plan submittal errors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 address comprehension of rule requirements </a:t>
            </a:r>
            <a:r>
              <a:rPr lang="en-US" sz="2000" dirty="0">
                <a:solidFill>
                  <a:srgbClr val="0070C0"/>
                </a:solidFill>
                <a:latin typeface="Calibri" panose="020F0502020204030204"/>
              </a:rPr>
              <a:t>and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high ETC turn-over rate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Facilitate awareness of VMT data collection and other potential future compliance modifications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 include a temporary flex period for sites with annual due dates near rule amendment date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96DB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DE67121-1F8D-246A-57C5-B8E59BF00353}"/>
              </a:ext>
            </a:extLst>
          </p:cNvPr>
          <p:cNvSpPr txBox="1">
            <a:spLocks/>
          </p:cNvSpPr>
          <p:nvPr/>
        </p:nvSpPr>
        <p:spPr>
          <a:xfrm>
            <a:off x="9448780" y="648870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09370E1-D653-4A5E-89DA-7F010CFBD93C}" type="slidenum">
              <a:rPr lang="en-US" sz="1200" smtClean="0">
                <a:solidFill>
                  <a:schemeClr val="bg1"/>
                </a:solidFill>
              </a:rPr>
              <a:pPr algn="r"/>
              <a:t>11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911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3DB795-82B0-116E-CD60-8B9698FF1104}"/>
              </a:ext>
            </a:extLst>
          </p:cNvPr>
          <p:cNvSpPr txBox="1"/>
          <p:nvPr/>
        </p:nvSpPr>
        <p:spPr>
          <a:xfrm>
            <a:off x="422030" y="224605"/>
            <a:ext cx="107393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Proposed Amended Rule: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Rule Cleanup &amp; Administrative Changes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(cont.)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78FB6A-C77A-410B-4334-ACED18A3C3AB}"/>
              </a:ext>
            </a:extLst>
          </p:cNvPr>
          <p:cNvSpPr txBox="1"/>
          <p:nvPr/>
        </p:nvSpPr>
        <p:spPr>
          <a:xfrm>
            <a:off x="103265" y="1897397"/>
            <a:ext cx="11676131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Add/modify rule definitions and terms for: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Furloughed employee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Telecommuting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VMT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ZEV &amp; other vehicles (ex. Hydrogen-FCEV)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Clarify rule language around ECRP compliance option in On-Road Motor Vehicle Mitigation Options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ECRP is listed as “other” compliance option, is not clearly defined, itemized under exemptions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(ECRP Guidelines (f)(6),(l)(3)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Minor administrative language revisions for clarification (e.g. acceptance of digital signatures)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 ECRP strategies to include additional information / clarification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200" dirty="0">
                <a:solidFill>
                  <a:srgbClr val="0070C0"/>
                </a:solidFill>
                <a:latin typeface="Calibri" panose="020F0502020204030204"/>
              </a:rPr>
              <a:t>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Implementation Guidelines (F)(1)(a-g), (2)(a-h), (3)(a-r)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 infrastructure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obility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hub services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lectric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scooters/bicycles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emove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fuel component in Auto Services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36649025-AF06-74C0-7675-6E81A4AA8CBF}"/>
              </a:ext>
            </a:extLst>
          </p:cNvPr>
          <p:cNvSpPr txBox="1">
            <a:spLocks/>
          </p:cNvSpPr>
          <p:nvPr/>
        </p:nvSpPr>
        <p:spPr>
          <a:xfrm>
            <a:off x="9448780" y="648870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09370E1-D653-4A5E-89DA-7F010CFBD93C}" type="slidenum">
              <a:rPr lang="en-US" sz="1200" smtClean="0">
                <a:solidFill>
                  <a:schemeClr val="bg1"/>
                </a:solidFill>
              </a:rPr>
              <a:pPr algn="r"/>
              <a:t>12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208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1A8E218-5AD3-F15B-0425-AD3DC7820E8D}"/>
              </a:ext>
            </a:extLst>
          </p:cNvPr>
          <p:cNvSpPr/>
          <p:nvPr/>
        </p:nvSpPr>
        <p:spPr>
          <a:xfrm>
            <a:off x="0" y="-1"/>
            <a:ext cx="12192000" cy="6457361"/>
          </a:xfrm>
          <a:prstGeom prst="rect">
            <a:avLst/>
          </a:prstGeom>
          <a:solidFill>
            <a:srgbClr val="196DB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8FC8CF-095B-0A07-C777-D9809263A448}"/>
              </a:ext>
            </a:extLst>
          </p:cNvPr>
          <p:cNvSpPr txBox="1"/>
          <p:nvPr/>
        </p:nvSpPr>
        <p:spPr>
          <a:xfrm>
            <a:off x="1492773" y="2074517"/>
            <a:ext cx="92064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Telecommuting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 PAR 2202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3A1DFA-979F-16E8-BE38-E6D2F0735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70E1-D653-4A5E-89DA-7F010CFBD9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10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5F5A8A-CAB4-6E35-40CD-C9354B20A0DC}"/>
              </a:ext>
            </a:extLst>
          </p:cNvPr>
          <p:cNvSpPr txBox="1"/>
          <p:nvPr/>
        </p:nvSpPr>
        <p:spPr>
          <a:xfrm>
            <a:off x="405961" y="74409"/>
            <a:ext cx="91416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PAR 2202 Concepts: Telecommuting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2022 AQMP Control Measure MOB-14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BEE845-1940-EA92-92F2-7A91B8B4A8CA}"/>
              </a:ext>
            </a:extLst>
          </p:cNvPr>
          <p:cNvSpPr txBox="1"/>
          <p:nvPr/>
        </p:nvSpPr>
        <p:spPr>
          <a:xfrm>
            <a:off x="3722707" y="2059221"/>
            <a:ext cx="801402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 Air Quality Management Plan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proposed amending Rule 2202 to further reduce emissions associated with work trips.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During the COVID-19 pandemic, regulated employers incorporated widespread telecommuting practices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Staff recognizes that these telecommuting policies are continuing to evolve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Telecommuting is cited as a key mechanism to achieve additional emission reductions in Rule 2202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text, outdoor, blue&#10;&#10;Description automatically generated">
            <a:extLst>
              <a:ext uri="{FF2B5EF4-FFF2-40B4-BE49-F238E27FC236}">
                <a16:creationId xmlns:a16="http://schemas.microsoft.com/office/drawing/2014/main" id="{A9DF689E-9ECC-9940-86B3-4880C323A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059221"/>
            <a:ext cx="3168740" cy="40819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9B8ED12-6B51-3712-7E6B-AA42E7D52CDC}"/>
              </a:ext>
            </a:extLst>
          </p:cNvPr>
          <p:cNvSpPr txBox="1">
            <a:spLocks/>
          </p:cNvSpPr>
          <p:nvPr/>
        </p:nvSpPr>
        <p:spPr>
          <a:xfrm>
            <a:off x="9448780" y="648870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09370E1-D653-4A5E-89DA-7F010CFBD93C}" type="slidenum">
              <a:rPr lang="en-US" sz="1200" smtClean="0">
                <a:solidFill>
                  <a:schemeClr val="bg1"/>
                </a:solidFill>
              </a:rPr>
              <a:pPr algn="r"/>
              <a:t>14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336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5F5A8A-CAB4-6E35-40CD-C9354B20A0DC}"/>
              </a:ext>
            </a:extLst>
          </p:cNvPr>
          <p:cNvSpPr txBox="1"/>
          <p:nvPr/>
        </p:nvSpPr>
        <p:spPr>
          <a:xfrm>
            <a:off x="342900" y="460623"/>
            <a:ext cx="6667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Telecommuting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5D5F42-C4AD-2966-B8C9-A7BEE0C1236A}"/>
              </a:ext>
            </a:extLst>
          </p:cNvPr>
          <p:cNvSpPr txBox="1"/>
          <p:nvPr/>
        </p:nvSpPr>
        <p:spPr>
          <a:xfrm>
            <a:off x="342900" y="2115308"/>
            <a:ext cx="638011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Average Vehicle Ridership (AVR) mode data shows an increase in the amount of telecommuters starting in 2020 and the corresponding impact on AVR scores.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2019, sites that implemented telecommuting reported an average of 19.7 telecommute trips/day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2020, average telecommute trips/day rose to 185.1, an increase of over 9x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reduction of vehicle trips was evident in increased average AVR scores across regulated sites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BC9821D-39BD-F0E8-D09D-201729CBAA3F}"/>
              </a:ext>
            </a:extLst>
          </p:cNvPr>
          <p:cNvGraphicFramePr>
            <a:graphicFrameLocks/>
          </p:cNvGraphicFramePr>
          <p:nvPr/>
        </p:nvGraphicFramePr>
        <p:xfrm>
          <a:off x="7654723" y="1818684"/>
          <a:ext cx="4059451" cy="2435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D73BE9D-F5A6-9706-0AD9-E4A8384C80A2}"/>
              </a:ext>
            </a:extLst>
          </p:cNvPr>
          <p:cNvGraphicFramePr>
            <a:graphicFrameLocks/>
          </p:cNvGraphicFramePr>
          <p:nvPr/>
        </p:nvGraphicFramePr>
        <p:xfrm>
          <a:off x="7722297" y="4254355"/>
          <a:ext cx="3924301" cy="2225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D4673A1-B224-280F-42C6-5E16B2518683}"/>
              </a:ext>
            </a:extLst>
          </p:cNvPr>
          <p:cNvSpPr txBox="1"/>
          <p:nvPr/>
        </p:nvSpPr>
        <p:spPr>
          <a:xfrm rot="16200000">
            <a:off x="6848408" y="3022152"/>
            <a:ext cx="1410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 of telecommuters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61826F-2964-0FEC-599B-4A53F68D13ED}"/>
              </a:ext>
            </a:extLst>
          </p:cNvPr>
          <p:cNvSpPr txBox="1"/>
          <p:nvPr/>
        </p:nvSpPr>
        <p:spPr>
          <a:xfrm rot="16200000">
            <a:off x="6808689" y="5175185"/>
            <a:ext cx="1493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Average Vehicle Ridership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AFD2299C-8350-88F3-78B3-27B0D2A10B00}"/>
              </a:ext>
            </a:extLst>
          </p:cNvPr>
          <p:cNvSpPr txBox="1">
            <a:spLocks/>
          </p:cNvSpPr>
          <p:nvPr/>
        </p:nvSpPr>
        <p:spPr>
          <a:xfrm>
            <a:off x="9448780" y="648870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09370E1-D653-4A5E-89DA-7F010CFBD93C}" type="slidenum">
              <a:rPr lang="en-US" sz="1200" smtClean="0">
                <a:solidFill>
                  <a:schemeClr val="bg1"/>
                </a:solidFill>
              </a:rPr>
              <a:pPr algn="r"/>
              <a:t>15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489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06731D4-DF45-23DA-D14D-586BB159F6AD}"/>
              </a:ext>
            </a:extLst>
          </p:cNvPr>
          <p:cNvSpPr/>
          <p:nvPr/>
        </p:nvSpPr>
        <p:spPr>
          <a:xfrm>
            <a:off x="0" y="1"/>
            <a:ext cx="12192000" cy="1690687"/>
          </a:xfrm>
          <a:prstGeom prst="rect">
            <a:avLst/>
          </a:prstGeom>
          <a:solidFill>
            <a:srgbClr val="196DB6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44EB2F-DF52-57B6-6A1B-3636269706ED}"/>
              </a:ext>
            </a:extLst>
          </p:cNvPr>
          <p:cNvSpPr/>
          <p:nvPr/>
        </p:nvSpPr>
        <p:spPr>
          <a:xfrm>
            <a:off x="0" y="1690688"/>
            <a:ext cx="12191980" cy="4768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DB4250-4C97-D1AF-8E68-24E1718A9AFE}"/>
              </a:ext>
            </a:extLst>
          </p:cNvPr>
          <p:cNvSpPr txBox="1"/>
          <p:nvPr/>
        </p:nvSpPr>
        <p:spPr>
          <a:xfrm>
            <a:off x="342899" y="522178"/>
            <a:ext cx="101607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Average AVR for ECRP Sites By Zone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8B6BCBA-005A-279A-CE85-2463D7F96E9D}"/>
              </a:ext>
            </a:extLst>
          </p:cNvPr>
          <p:cNvGraphicFramePr>
            <a:graphicFrameLocks/>
          </p:cNvGraphicFramePr>
          <p:nvPr/>
        </p:nvGraphicFramePr>
        <p:xfrm>
          <a:off x="250174" y="3026574"/>
          <a:ext cx="3838390" cy="2303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12D74AC-7672-53E5-F330-83D5AD4E0B10}"/>
              </a:ext>
            </a:extLst>
          </p:cNvPr>
          <p:cNvSpPr txBox="1"/>
          <p:nvPr/>
        </p:nvSpPr>
        <p:spPr>
          <a:xfrm>
            <a:off x="113037" y="5966490"/>
            <a:ext cx="11965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The percentage of daily telecommute trips needed to automatically reach AVR if all other trips are in a single occupancy vehicle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A294958-96CA-5B65-C203-0A36A8D9DD44}"/>
              </a:ext>
            </a:extLst>
          </p:cNvPr>
          <p:cNvGraphicFramePr>
            <a:graphicFrameLocks/>
          </p:cNvGraphicFramePr>
          <p:nvPr/>
        </p:nvGraphicFramePr>
        <p:xfrm>
          <a:off x="4176795" y="3026574"/>
          <a:ext cx="3838390" cy="2303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338A8A3-2E22-5D1A-FE37-9D88EBA4ECB4}"/>
              </a:ext>
            </a:extLst>
          </p:cNvPr>
          <p:cNvGraphicFramePr>
            <a:graphicFrameLocks/>
          </p:cNvGraphicFramePr>
          <p:nvPr/>
        </p:nvGraphicFramePr>
        <p:xfrm>
          <a:off x="8103416" y="3026574"/>
          <a:ext cx="3838390" cy="2303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1A0A1FD-EA58-4D6B-D132-726AD4817EAA}"/>
              </a:ext>
            </a:extLst>
          </p:cNvPr>
          <p:cNvSpPr txBox="1"/>
          <p:nvPr/>
        </p:nvSpPr>
        <p:spPr>
          <a:xfrm>
            <a:off x="1694981" y="5331718"/>
            <a:ext cx="958917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42.9%*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0114EA-7D9C-44E3-7E77-F0B9CBE5A3DD}"/>
              </a:ext>
            </a:extLst>
          </p:cNvPr>
          <p:cNvSpPr txBox="1"/>
          <p:nvPr/>
        </p:nvSpPr>
        <p:spPr>
          <a:xfrm>
            <a:off x="5664529" y="5332541"/>
            <a:ext cx="958917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33.3%*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80F540-B9BD-3E91-A08D-02DD0AF37256}"/>
              </a:ext>
            </a:extLst>
          </p:cNvPr>
          <p:cNvSpPr txBox="1"/>
          <p:nvPr/>
        </p:nvSpPr>
        <p:spPr>
          <a:xfrm>
            <a:off x="9538100" y="5331718"/>
            <a:ext cx="958917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23.1%*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F40AF4-54E5-0F49-D515-CDE62BD61790}"/>
              </a:ext>
            </a:extLst>
          </p:cNvPr>
          <p:cNvSpPr txBox="1"/>
          <p:nvPr/>
        </p:nvSpPr>
        <p:spPr>
          <a:xfrm>
            <a:off x="294903" y="1830879"/>
            <a:ext cx="11602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Average AVR amongst regulated sites has been greater than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target AVR for all performance zones since 2020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355F63C2-7D08-60A7-6842-B0AB4D00C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80" y="6488707"/>
            <a:ext cx="2743200" cy="365125"/>
          </a:xfrm>
        </p:spPr>
        <p:txBody>
          <a:bodyPr/>
          <a:lstStyle/>
          <a:p>
            <a:fld id="{709370E1-D653-4A5E-89DA-7F010CFBD93C}" type="slidenum">
              <a:rPr lang="en-US" smtClean="0">
                <a:solidFill>
                  <a:schemeClr val="bg1"/>
                </a:solidFill>
              </a:r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77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3DB795-82B0-116E-CD60-8B9698FF1104}"/>
              </a:ext>
            </a:extLst>
          </p:cNvPr>
          <p:cNvSpPr txBox="1"/>
          <p:nvPr/>
        </p:nvSpPr>
        <p:spPr>
          <a:xfrm>
            <a:off x="342899" y="460623"/>
            <a:ext cx="9206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Telecommuting Advantages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F09B8-E00D-6FA2-91EC-0F60276C301A}"/>
              </a:ext>
            </a:extLst>
          </p:cNvPr>
          <p:cNvSpPr txBox="1"/>
          <p:nvPr/>
        </p:nvSpPr>
        <p:spPr>
          <a:xfrm>
            <a:off x="342900" y="1946031"/>
            <a:ext cx="1160217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96DB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BBFB71-2C91-DFC5-CFB4-F4AECA4ED851}"/>
              </a:ext>
            </a:extLst>
          </p:cNvPr>
          <p:cNvSpPr/>
          <p:nvPr/>
        </p:nvSpPr>
        <p:spPr>
          <a:xfrm>
            <a:off x="485774" y="4385407"/>
            <a:ext cx="3209925" cy="860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83FF93-D6A4-A77A-9C03-4C260DE89271}"/>
              </a:ext>
            </a:extLst>
          </p:cNvPr>
          <p:cNvSpPr txBox="1"/>
          <p:nvPr/>
        </p:nvSpPr>
        <p:spPr>
          <a:xfrm>
            <a:off x="704850" y="3501388"/>
            <a:ext cx="2771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Air Quality Investment Program (AQIP)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BD2ED9-64E9-6872-4312-71C57549FC80}"/>
              </a:ext>
            </a:extLst>
          </p:cNvPr>
          <p:cNvSpPr txBox="1"/>
          <p:nvPr/>
        </p:nvSpPr>
        <p:spPr>
          <a:xfrm>
            <a:off x="4710112" y="3501389"/>
            <a:ext cx="2771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Emission Reduction Strategies (ERS)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3ED087-4800-0F4C-435A-DCC78831C1D9}"/>
              </a:ext>
            </a:extLst>
          </p:cNvPr>
          <p:cNvSpPr txBox="1"/>
          <p:nvPr/>
        </p:nvSpPr>
        <p:spPr>
          <a:xfrm>
            <a:off x="8448675" y="3501387"/>
            <a:ext cx="3305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Employer Commute Reduction Program (ECRP)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84AEC3-7337-020E-08E2-E2BC4CB4FAC8}"/>
              </a:ext>
            </a:extLst>
          </p:cNvPr>
          <p:cNvSpPr txBox="1"/>
          <p:nvPr/>
        </p:nvSpPr>
        <p:spPr>
          <a:xfrm>
            <a:off x="600075" y="4461957"/>
            <a:ext cx="2981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Reduce the amount of employees reporting to the worksite and pay less in AQIP fees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25D02E-7B11-3E80-B9F7-CC047C021375}"/>
              </a:ext>
            </a:extLst>
          </p:cNvPr>
          <p:cNvSpPr txBox="1"/>
          <p:nvPr/>
        </p:nvSpPr>
        <p:spPr>
          <a:xfrm>
            <a:off x="4605337" y="4461956"/>
            <a:ext cx="2981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Reduce the amount of employees reporting to the worksite and purchase fewer emissions credits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EAD0D7-26A7-00B3-20A7-C91A0A6C21B4}"/>
              </a:ext>
            </a:extLst>
          </p:cNvPr>
          <p:cNvSpPr/>
          <p:nvPr/>
        </p:nvSpPr>
        <p:spPr>
          <a:xfrm>
            <a:off x="4491036" y="4385407"/>
            <a:ext cx="3209925" cy="860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ECA0A-3042-8E08-D9A6-FA58CEC006BC}"/>
              </a:ext>
            </a:extLst>
          </p:cNvPr>
          <p:cNvSpPr/>
          <p:nvPr/>
        </p:nvSpPr>
        <p:spPr>
          <a:xfrm>
            <a:off x="8496301" y="4388160"/>
            <a:ext cx="3209925" cy="860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FD0368-0246-136E-4DC4-75C3C746C3A8}"/>
              </a:ext>
            </a:extLst>
          </p:cNvPr>
          <p:cNvSpPr txBox="1"/>
          <p:nvPr/>
        </p:nvSpPr>
        <p:spPr>
          <a:xfrm>
            <a:off x="8496300" y="4461956"/>
            <a:ext cx="32575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Reduce the amount of employees reporting to the worksite which will result in a higher AVR score. </a:t>
            </a:r>
            <a:r>
              <a:rPr lang="en-US" dirty="0">
                <a:solidFill>
                  <a:srgbClr val="0070C0"/>
                </a:solidFill>
                <a:latin typeface="Calibri" panose="020F0502020204030204"/>
              </a:rPr>
              <a:t>Site may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qualify for the High AVR or AVR Improvement program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70EFDF-68D9-1038-D7B7-82E285DEED79}"/>
              </a:ext>
            </a:extLst>
          </p:cNvPr>
          <p:cNvSpPr txBox="1"/>
          <p:nvPr/>
        </p:nvSpPr>
        <p:spPr>
          <a:xfrm>
            <a:off x="294903" y="1830879"/>
            <a:ext cx="11602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a regulated site is capable of implementing telecommuting in their work environment, they will benefit under every plan type.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Streamlined reporting and survey requirements will ensure the site benefits from full time telecommuters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35A42DD7-B2AC-3B56-693F-D9DD821B29AB}"/>
              </a:ext>
            </a:extLst>
          </p:cNvPr>
          <p:cNvSpPr txBox="1">
            <a:spLocks/>
          </p:cNvSpPr>
          <p:nvPr/>
        </p:nvSpPr>
        <p:spPr>
          <a:xfrm>
            <a:off x="9448780" y="648870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09370E1-D653-4A5E-89DA-7F010CFBD93C}" type="slidenum">
              <a:rPr lang="en-US" sz="1200" smtClean="0">
                <a:solidFill>
                  <a:schemeClr val="bg1"/>
                </a:solidFill>
              </a:rPr>
              <a:pPr algn="r"/>
              <a:t>17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021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1A8E218-5AD3-F15B-0425-AD3DC7820E8D}"/>
              </a:ext>
            </a:extLst>
          </p:cNvPr>
          <p:cNvSpPr/>
          <p:nvPr/>
        </p:nvSpPr>
        <p:spPr>
          <a:xfrm>
            <a:off x="0" y="-1"/>
            <a:ext cx="12192000" cy="6457361"/>
          </a:xfrm>
          <a:prstGeom prst="rect">
            <a:avLst/>
          </a:prstGeom>
          <a:solidFill>
            <a:srgbClr val="196DB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8FC8CF-095B-0A07-C777-D9809263A448}"/>
              </a:ext>
            </a:extLst>
          </p:cNvPr>
          <p:cNvSpPr txBox="1"/>
          <p:nvPr/>
        </p:nvSpPr>
        <p:spPr>
          <a:xfrm>
            <a:off x="1492773" y="1520519"/>
            <a:ext cx="92064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Vehicle Miles Travelled Considerations 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PAR 2202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F2F0C-C20B-5BED-5F5F-C260A216A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70E1-D653-4A5E-89DA-7F010CFBD9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46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F52774-868E-BC88-E24A-AB478ECBA308}"/>
              </a:ext>
            </a:extLst>
          </p:cNvPr>
          <p:cNvSpPr txBox="1"/>
          <p:nvPr/>
        </p:nvSpPr>
        <p:spPr>
          <a:xfrm>
            <a:off x="342901" y="94863"/>
            <a:ext cx="99583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Background: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VMT Considerations for PAR 2202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746641-879F-04EA-F639-A491068BA5B4}"/>
              </a:ext>
            </a:extLst>
          </p:cNvPr>
          <p:cNvSpPr txBox="1"/>
          <p:nvPr/>
        </p:nvSpPr>
        <p:spPr>
          <a:xfrm>
            <a:off x="342901" y="1946031"/>
            <a:ext cx="438935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2015, the U.S. EPA tightened the ozone standard.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South Coast Air Basin is in “extreme” nonattainment for ozone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NOx is the primary pollutant that must be controlled to reduce ozone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Processes that burn fuel result in NOx emissions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Passenger vehicles are one of the top ten emitters of NOx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343AD2B0-2AAE-7E8F-8AFE-0A3FB622E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526" y="1946031"/>
            <a:ext cx="6964547" cy="430013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491C4-B6E3-35CC-2882-EE6CE978321F}"/>
              </a:ext>
            </a:extLst>
          </p:cNvPr>
          <p:cNvSpPr txBox="1">
            <a:spLocks/>
          </p:cNvSpPr>
          <p:nvPr/>
        </p:nvSpPr>
        <p:spPr>
          <a:xfrm>
            <a:off x="9448780" y="648870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09370E1-D653-4A5E-89DA-7F010CFBD93C}" type="slidenum">
              <a:rPr lang="en-US" sz="1200" smtClean="0">
                <a:solidFill>
                  <a:schemeClr val="bg1"/>
                </a:solidFill>
              </a:rPr>
              <a:pPr algn="r"/>
              <a:t>19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315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08AE2F-CCD4-14FF-ADE1-244DB2DA7D31}"/>
              </a:ext>
            </a:extLst>
          </p:cNvPr>
          <p:cNvSpPr txBox="1"/>
          <p:nvPr/>
        </p:nvSpPr>
        <p:spPr>
          <a:xfrm>
            <a:off x="342900" y="460623"/>
            <a:ext cx="6667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C96B3D-448B-1372-FAC1-579BCC1F2703}"/>
              </a:ext>
            </a:extLst>
          </p:cNvPr>
          <p:cNvSpPr txBox="1"/>
          <p:nvPr/>
        </p:nvSpPr>
        <p:spPr>
          <a:xfrm>
            <a:off x="405901" y="1996172"/>
            <a:ext cx="11611045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70C0"/>
                </a:solidFill>
              </a:rPr>
              <a:t>Recap of Working Group #1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70C0"/>
                </a:solidFill>
              </a:rPr>
              <a:t>Current implementation of Rule 2202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70C0"/>
                </a:solidFill>
              </a:rPr>
              <a:t>Proposed concepts for potential amendment to Rule 2202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Rule cleanup and administrative revisions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Telecommuting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Vehicle Miles Travelled (VMT) reporting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70C0"/>
                </a:solidFill>
              </a:rPr>
              <a:t>Next steps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56993-46F6-2598-12AB-3A16EDF5D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70E1-D653-4A5E-89DA-7F010CFBD9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0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99E06E-78E5-8044-BDF2-B48CA01F05DB}"/>
              </a:ext>
            </a:extLst>
          </p:cNvPr>
          <p:cNvCxnSpPr>
            <a:cxnSpLocks/>
          </p:cNvCxnSpPr>
          <p:nvPr/>
        </p:nvCxnSpPr>
        <p:spPr>
          <a:xfrm>
            <a:off x="6140637" y="5236198"/>
            <a:ext cx="5186582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AF52774-868E-BC88-E24A-AB478ECBA308}"/>
              </a:ext>
            </a:extLst>
          </p:cNvPr>
          <p:cNvSpPr txBox="1"/>
          <p:nvPr/>
        </p:nvSpPr>
        <p:spPr>
          <a:xfrm>
            <a:off x="342899" y="460623"/>
            <a:ext cx="9958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NOx Attainment and On-Road Sources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5DE9DE95-3375-0781-BFC8-3157032F82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2067160"/>
              </p:ext>
            </p:extLst>
          </p:nvPr>
        </p:nvGraphicFramePr>
        <p:xfrm>
          <a:off x="4998745" y="2465280"/>
          <a:ext cx="8698138" cy="3596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9E76F8-1A5C-672C-7863-3225EE4C02EE}"/>
              </a:ext>
            </a:extLst>
          </p:cNvPr>
          <p:cNvCxnSpPr>
            <a:cxnSpLocks/>
          </p:cNvCxnSpPr>
          <p:nvPr/>
        </p:nvCxnSpPr>
        <p:spPr>
          <a:xfrm>
            <a:off x="8038214" y="2357197"/>
            <a:ext cx="432391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363F139-7DEE-CBA8-2D8B-BF08683ECE79}"/>
              </a:ext>
            </a:extLst>
          </p:cNvPr>
          <p:cNvSpPr txBox="1"/>
          <p:nvPr/>
        </p:nvSpPr>
        <p:spPr>
          <a:xfrm>
            <a:off x="8470605" y="2172531"/>
            <a:ext cx="3370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 tons/day 2037 ozone standard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0DF9E8-253C-18E8-AA2A-E2B79678AC3A}"/>
              </a:ext>
            </a:extLst>
          </p:cNvPr>
          <p:cNvSpPr txBox="1"/>
          <p:nvPr/>
        </p:nvSpPr>
        <p:spPr>
          <a:xfrm>
            <a:off x="9286145" y="5928981"/>
            <a:ext cx="1491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business-as-usual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15F819-62A5-7443-EC6F-23A6EE68AB30}"/>
              </a:ext>
            </a:extLst>
          </p:cNvPr>
          <p:cNvSpPr txBox="1"/>
          <p:nvPr/>
        </p:nvSpPr>
        <p:spPr>
          <a:xfrm>
            <a:off x="342901" y="1946031"/>
            <a:ext cx="474655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Approximately 85% of daily NOx emissions come from mobile sources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Additional emission reductions are needed in order to meet the 2037 ozone standard set by the E.P.A., specifically for mobile sources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Emission reductions are also needed to meet earlier ozone standards in 2023 and 2031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Higher Vehicle Miles Travelled (VMT) results in higher emissions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AA44E535-D579-A87F-3EB6-35FEE4F7C1FA}"/>
              </a:ext>
            </a:extLst>
          </p:cNvPr>
          <p:cNvSpPr txBox="1">
            <a:spLocks/>
          </p:cNvSpPr>
          <p:nvPr/>
        </p:nvSpPr>
        <p:spPr>
          <a:xfrm>
            <a:off x="9448780" y="648870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09370E1-D653-4A5E-89DA-7F010CFBD93C}" type="slidenum">
              <a:rPr lang="en-US" sz="1200" smtClean="0">
                <a:solidFill>
                  <a:schemeClr val="bg1"/>
                </a:solidFill>
              </a:rPr>
              <a:pPr algn="r"/>
              <a:t>20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528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74492FA-51DD-9D32-835A-1C7284AC79F6}"/>
              </a:ext>
            </a:extLst>
          </p:cNvPr>
          <p:cNvSpPr txBox="1"/>
          <p:nvPr/>
        </p:nvSpPr>
        <p:spPr>
          <a:xfrm>
            <a:off x="342899" y="131014"/>
            <a:ext cx="107149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Metrics Associated with Employee Commute Air Quality Impacts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8E0A88-49EB-AE14-66F8-AF867C4A4794}"/>
              </a:ext>
            </a:extLst>
          </p:cNvPr>
          <p:cNvSpPr txBox="1"/>
          <p:nvPr/>
        </p:nvSpPr>
        <p:spPr>
          <a:xfrm>
            <a:off x="342900" y="1946031"/>
            <a:ext cx="85033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Emissions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Administratively burdensome to calculate for every employee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many factors that impact emissions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 of travel (e.g., bus, light rail, passenger vehicle, etc.)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of vehicle (e.g., zero emission vehicle, internal combustion engine, etc.)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Distance of trip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Congestion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Proxies for employee commute trips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Average Vehicle Ridership (AVR)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Vehicle Miles Travelled (VMT)</a:t>
            </a:r>
          </a:p>
        </p:txBody>
      </p:sp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id="{7737C96A-5B06-ABB3-1D77-E7FEFF43B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288" y="2072154"/>
            <a:ext cx="2958151" cy="384118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5BCD1-8E35-A519-1596-44E49BFC5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70E1-D653-4A5E-89DA-7F010CFBD93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17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F52774-868E-BC88-E24A-AB478ECBA308}"/>
              </a:ext>
            </a:extLst>
          </p:cNvPr>
          <p:cNvSpPr txBox="1"/>
          <p:nvPr/>
        </p:nvSpPr>
        <p:spPr>
          <a:xfrm>
            <a:off x="342900" y="208075"/>
            <a:ext cx="9160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VMT Background: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California Senate Bill 743 (2013)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0507C8-15EA-5A33-3398-8AA8ACB3847E}"/>
              </a:ext>
            </a:extLst>
          </p:cNvPr>
          <p:cNvSpPr txBox="1"/>
          <p:nvPr/>
        </p:nvSpPr>
        <p:spPr>
          <a:xfrm>
            <a:off x="145774" y="1897210"/>
            <a:ext cx="1122999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Prior to July 2020, CEQA required analyzing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 Of Service (LOS)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determine potential traffic-related impacts from projects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 evaluated projects on the basis of traffic delay/congestion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Congestion on sections of roads or at intersections is primary consideration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rather than distance of trip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 LOS, mitigation measures were focused on reducing traffic congestion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Starting July 2020, CEQA required analyzing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Vehicle Miles Travelled (VMT)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determine potential traffic-related impacts from projects instead of LOS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SB 743 made VMT a key new metric for transportation impacts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Lower VMT also reduces greenhouse gas emissions and traffic-related air pollution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 SB 743, transportation mitigation measures are now focused on reducing the amount of driving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882482-E31A-32B2-C3E5-4E30B7ACB6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01" t="17793" r="46277" b="53760"/>
          <a:stretch/>
        </p:blipFill>
        <p:spPr>
          <a:xfrm>
            <a:off x="9579429" y="3876217"/>
            <a:ext cx="2466797" cy="1692425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Map&#10;&#10;Description automatically generated">
            <a:extLst>
              <a:ext uri="{FF2B5EF4-FFF2-40B4-BE49-F238E27FC236}">
                <a16:creationId xmlns:a16="http://schemas.microsoft.com/office/drawing/2014/main" id="{AEB9B65A-6FAF-B4EC-3343-BB48E189F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692" y="1890578"/>
            <a:ext cx="2363106" cy="1597397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7B1BBA-0E4B-E254-5FDB-E91CFCE99F04}"/>
              </a:ext>
            </a:extLst>
          </p:cNvPr>
          <p:cNvSpPr txBox="1">
            <a:spLocks/>
          </p:cNvSpPr>
          <p:nvPr/>
        </p:nvSpPr>
        <p:spPr>
          <a:xfrm>
            <a:off x="9448780" y="648870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09370E1-D653-4A5E-89DA-7F010CFBD93C}" type="slidenum">
              <a:rPr lang="en-US" sz="1200" smtClean="0">
                <a:solidFill>
                  <a:schemeClr val="bg1"/>
                </a:solidFill>
              </a:rPr>
              <a:pPr algn="r"/>
              <a:t>22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621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F52774-868E-BC88-E24A-AB478ECBA308}"/>
              </a:ext>
            </a:extLst>
          </p:cNvPr>
          <p:cNvSpPr txBox="1"/>
          <p:nvPr/>
        </p:nvSpPr>
        <p:spPr>
          <a:xfrm>
            <a:off x="246928" y="0"/>
            <a:ext cx="116981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VMT Background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California Air Resources Board (CARB) &amp;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Southern California Association of Governments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(SCAG)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746641-879F-04EA-F639-A491068BA5B4}"/>
              </a:ext>
            </a:extLst>
          </p:cNvPr>
          <p:cNvSpPr txBox="1"/>
          <p:nvPr/>
        </p:nvSpPr>
        <p:spPr>
          <a:xfrm>
            <a:off x="342898" y="1655022"/>
            <a:ext cx="1160217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CARB’s State Implementation Plan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cites VMT reduction as a control measure to attain federal and state air quality standards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Enhanced transportation options can include walking, biking, transit, rideshare, and other options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Emission reductions from VMT measures needed to supplement other CARB strategies on zero emissions vehicles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CARB’s 2022 Carbon Neutrality Scoping Plan also indicates additional VMT reductions are necessary to reach air quality and climate goals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SCAG’s 2022-2045 Regional Transportation Plan (RTP)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uses VMT as a key metric to evaluate performance results of their plan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RTP seeks to reduce both VMT per capita (congestion) as well as emissions per capita (GHGs, and smog-forming pollutants)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RTP showed that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average distance travelled for work trips is &gt;3x the average distance travelled for non-work trips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17ED4634-5DF3-0A0D-9FB8-92E6063D1D7B}"/>
              </a:ext>
            </a:extLst>
          </p:cNvPr>
          <p:cNvSpPr txBox="1">
            <a:spLocks/>
          </p:cNvSpPr>
          <p:nvPr/>
        </p:nvSpPr>
        <p:spPr>
          <a:xfrm>
            <a:off x="9448780" y="648870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09370E1-D653-4A5E-89DA-7F010CFBD93C}" type="slidenum">
              <a:rPr lang="en-US" sz="1200" smtClean="0">
                <a:solidFill>
                  <a:schemeClr val="bg1"/>
                </a:solidFill>
              </a:rPr>
              <a:pPr algn="r"/>
              <a:t>23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0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58885B-994C-DA48-FD6F-A296417964B4}"/>
              </a:ext>
            </a:extLst>
          </p:cNvPr>
          <p:cNvSpPr txBox="1"/>
          <p:nvPr/>
        </p:nvSpPr>
        <p:spPr>
          <a:xfrm>
            <a:off x="342900" y="120988"/>
            <a:ext cx="87256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VMT Background: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VMT in Current Rule 2202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89E31E-98C9-95F3-8D73-21FC7CFDAFB6}"/>
              </a:ext>
            </a:extLst>
          </p:cNvPr>
          <p:cNvSpPr txBox="1"/>
          <p:nvPr/>
        </p:nvSpPr>
        <p:spPr>
          <a:xfrm>
            <a:off x="299474" y="1859340"/>
            <a:ext cx="1154962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Currently, the Rule 2202 AVR Survey asks for employee VMT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VMT is currently not a required field on the employee survey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Potential approach would require VMT to be collected from surveyed employees and reported on the annual compliance submittal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VMT data collection will guide future rule amendments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B2B6452-1FED-705A-EBC8-2739604AD402}"/>
              </a:ext>
            </a:extLst>
          </p:cNvPr>
          <p:cNvGrpSpPr/>
          <p:nvPr/>
        </p:nvGrpSpPr>
        <p:grpSpPr>
          <a:xfrm>
            <a:off x="2632410" y="4213245"/>
            <a:ext cx="6883754" cy="2019404"/>
            <a:chOff x="2654123" y="3839406"/>
            <a:chExt cx="6883754" cy="20194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Picture 7" descr="Graphical user interface, text, application&#10;&#10;Description automatically generated with medium confidence">
              <a:extLst>
                <a:ext uri="{FF2B5EF4-FFF2-40B4-BE49-F238E27FC236}">
                  <a16:creationId xmlns:a16="http://schemas.microsoft.com/office/drawing/2014/main" id="{58C3033C-F5B6-D4CB-36DD-3642D8256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123" y="3839406"/>
              <a:ext cx="6883754" cy="2019404"/>
            </a:xfrm>
            <a:prstGeom prst="rect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BC31957-4439-0452-C24D-01212D0B3FF9}"/>
                </a:ext>
              </a:extLst>
            </p:cNvPr>
            <p:cNvSpPr/>
            <p:nvPr/>
          </p:nvSpPr>
          <p:spPr>
            <a:xfrm>
              <a:off x="6640180" y="5310799"/>
              <a:ext cx="2428406" cy="412229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CAC8E-E3A6-61F9-A111-BD0F9A03DF3A}"/>
              </a:ext>
            </a:extLst>
          </p:cNvPr>
          <p:cNvSpPr txBox="1">
            <a:spLocks/>
          </p:cNvSpPr>
          <p:nvPr/>
        </p:nvSpPr>
        <p:spPr>
          <a:xfrm>
            <a:off x="9448780" y="648870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09370E1-D653-4A5E-89DA-7F010CFBD93C}" type="slidenum">
              <a:rPr lang="en-US" sz="1200" smtClean="0">
                <a:solidFill>
                  <a:schemeClr val="bg1"/>
                </a:solidFill>
              </a:rPr>
              <a:pPr algn="r"/>
              <a:t>24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19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70D2F2-81A9-183E-93F8-F97489530280}"/>
              </a:ext>
            </a:extLst>
          </p:cNvPr>
          <p:cNvSpPr txBox="1"/>
          <p:nvPr/>
        </p:nvSpPr>
        <p:spPr>
          <a:xfrm>
            <a:off x="342900" y="1842096"/>
            <a:ext cx="1138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Staff is proposing to amend Rule 2202 in two phases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812BD2-7A88-81BE-5CBA-7392D04BC23F}"/>
              </a:ext>
            </a:extLst>
          </p:cNvPr>
          <p:cNvSpPr/>
          <p:nvPr/>
        </p:nvSpPr>
        <p:spPr>
          <a:xfrm>
            <a:off x="1055635" y="3766740"/>
            <a:ext cx="3340591" cy="476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D3D4FA-8031-A468-7E6E-FA42DC0DFDF7}"/>
              </a:ext>
            </a:extLst>
          </p:cNvPr>
          <p:cNvSpPr txBox="1"/>
          <p:nvPr/>
        </p:nvSpPr>
        <p:spPr>
          <a:xfrm>
            <a:off x="1853698" y="2701939"/>
            <a:ext cx="1741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Phase 1 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</a:rPr>
              <a:t>August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8AB9E6-F802-5FAE-264F-C23A582EA8DC}"/>
              </a:ext>
            </a:extLst>
          </p:cNvPr>
          <p:cNvSpPr txBox="1"/>
          <p:nvPr/>
        </p:nvSpPr>
        <p:spPr>
          <a:xfrm>
            <a:off x="6802476" y="2563439"/>
            <a:ext cx="34000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Phase 2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</a:rPr>
              <a:t>2025-2026 </a:t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1600" i="1" dirty="0">
                <a:solidFill>
                  <a:srgbClr val="0070C0"/>
                </a:solidFill>
              </a:rPr>
              <a:t>(rulemaking to begin in 2024)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E7E932-B43D-508C-83B1-6AF570746987}"/>
              </a:ext>
            </a:extLst>
          </p:cNvPr>
          <p:cNvSpPr txBox="1"/>
          <p:nvPr/>
        </p:nvSpPr>
        <p:spPr>
          <a:xfrm>
            <a:off x="5608880" y="3996828"/>
            <a:ext cx="57872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Consider using VMT as primary metric within rule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Reassess performance zones to factor in new high quality transit areas and travel patterns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Evaluate compliance options for zero emission passenger vehicles and supporting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Evaluate continued use of credit options for compliance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Modify rideshare program requirements and 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93740-72C8-1233-6D1A-B64077D7E492}"/>
              </a:ext>
            </a:extLst>
          </p:cNvPr>
          <p:cNvSpPr/>
          <p:nvPr/>
        </p:nvSpPr>
        <p:spPr>
          <a:xfrm>
            <a:off x="5889897" y="3766740"/>
            <a:ext cx="5225218" cy="476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DEA155-3E23-4D1A-984C-B31C06D988A4}"/>
              </a:ext>
            </a:extLst>
          </p:cNvPr>
          <p:cNvSpPr txBox="1"/>
          <p:nvPr/>
        </p:nvSpPr>
        <p:spPr>
          <a:xfrm>
            <a:off x="922424" y="3996828"/>
            <a:ext cx="36043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Require VMT reporting to collect data for Phase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Consider increase/incentivize telecommuting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Minor rule cleanup and administrative revisions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C9FF91-29F6-C149-3FEB-4DF40D2A2A3D}"/>
              </a:ext>
            </a:extLst>
          </p:cNvPr>
          <p:cNvSpPr txBox="1"/>
          <p:nvPr/>
        </p:nvSpPr>
        <p:spPr>
          <a:xfrm>
            <a:off x="342900" y="522178"/>
            <a:ext cx="7338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cs typeface="Arial" panose="020B0604020202020204" pitchFamily="34" charset="0"/>
              </a:rPr>
              <a:t>Proposed Amended Rule 2202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4EA29C4-0C88-99AD-21B6-9A5D2059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70E1-D653-4A5E-89DA-7F010CFBD93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61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B7F60A-10FB-61A5-43C6-417291CBE078}"/>
              </a:ext>
            </a:extLst>
          </p:cNvPr>
          <p:cNvSpPr txBox="1"/>
          <p:nvPr/>
        </p:nvSpPr>
        <p:spPr>
          <a:xfrm>
            <a:off x="342900" y="522178"/>
            <a:ext cx="6667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cs typeface="Arial" panose="020B0604020202020204" pitchFamily="34" charset="0"/>
              </a:rPr>
              <a:t>Rule Development Process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4C6668-D239-3541-AD2F-0719E0CEE591}"/>
              </a:ext>
            </a:extLst>
          </p:cNvPr>
          <p:cNvSpPr/>
          <p:nvPr/>
        </p:nvSpPr>
        <p:spPr>
          <a:xfrm>
            <a:off x="967380" y="3579405"/>
            <a:ext cx="2458595" cy="14745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500439-B44E-1D00-C302-DA8EDFD07335}"/>
              </a:ext>
            </a:extLst>
          </p:cNvPr>
          <p:cNvSpPr/>
          <p:nvPr/>
        </p:nvSpPr>
        <p:spPr>
          <a:xfrm>
            <a:off x="3560472" y="3579404"/>
            <a:ext cx="2458595" cy="14745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A7D26F-F310-B6E1-4605-85D8F8710434}"/>
              </a:ext>
            </a:extLst>
          </p:cNvPr>
          <p:cNvSpPr/>
          <p:nvPr/>
        </p:nvSpPr>
        <p:spPr>
          <a:xfrm>
            <a:off x="6153564" y="3579404"/>
            <a:ext cx="2458595" cy="147451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0272AC-410A-8FD8-1DAA-40F8BD317808}"/>
              </a:ext>
            </a:extLst>
          </p:cNvPr>
          <p:cNvSpPr/>
          <p:nvPr/>
        </p:nvSpPr>
        <p:spPr>
          <a:xfrm>
            <a:off x="8746656" y="3576905"/>
            <a:ext cx="2458595" cy="14745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1363A3-4DDA-C84D-41D4-9B0EB99E0B29}"/>
              </a:ext>
            </a:extLst>
          </p:cNvPr>
          <p:cNvSpPr txBox="1"/>
          <p:nvPr/>
        </p:nvSpPr>
        <p:spPr>
          <a:xfrm>
            <a:off x="815588" y="3713994"/>
            <a:ext cx="2771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Data Analysis and Information Gathering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7ABACF-2428-BEFB-0EFD-9D33DE0280E0}"/>
              </a:ext>
            </a:extLst>
          </p:cNvPr>
          <p:cNvSpPr txBox="1"/>
          <p:nvPr/>
        </p:nvSpPr>
        <p:spPr>
          <a:xfrm>
            <a:off x="3717901" y="3898659"/>
            <a:ext cx="2143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Initial Focus and Scope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913731-B20F-C9AB-F78A-97F4EC949383}"/>
              </a:ext>
            </a:extLst>
          </p:cNvPr>
          <p:cNvSpPr txBox="1"/>
          <p:nvPr/>
        </p:nvSpPr>
        <p:spPr>
          <a:xfrm>
            <a:off x="6086316" y="3713994"/>
            <a:ext cx="2593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Draft Proposed Rule Language and Staff Report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46B133-4C02-2C1D-CF19-FE11124FB090}"/>
              </a:ext>
            </a:extLst>
          </p:cNvPr>
          <p:cNvSpPr txBox="1"/>
          <p:nvPr/>
        </p:nvSpPr>
        <p:spPr>
          <a:xfrm>
            <a:off x="8590065" y="3713994"/>
            <a:ext cx="2771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Governing Board Committee Review and Public Hearing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C232FD9-3B50-D0C8-0B64-599AABB9B68C}"/>
              </a:ext>
            </a:extLst>
          </p:cNvPr>
          <p:cNvSpPr/>
          <p:nvPr/>
        </p:nvSpPr>
        <p:spPr>
          <a:xfrm>
            <a:off x="967380" y="3169462"/>
            <a:ext cx="10184175" cy="32884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7DFEA6-F27D-012A-6C96-BA182D5194BF}"/>
              </a:ext>
            </a:extLst>
          </p:cNvPr>
          <p:cNvSpPr txBox="1"/>
          <p:nvPr/>
        </p:nvSpPr>
        <p:spPr>
          <a:xfrm>
            <a:off x="4252412" y="2608408"/>
            <a:ext cx="3218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Stakeholder Input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ECB85B-AE22-F51A-1073-F686CD696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70E1-D653-4A5E-89DA-7F010CFBD93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73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E21727-A10A-439A-5A02-259E5AA13C4D}"/>
              </a:ext>
            </a:extLst>
          </p:cNvPr>
          <p:cNvSpPr txBox="1"/>
          <p:nvPr/>
        </p:nvSpPr>
        <p:spPr>
          <a:xfrm>
            <a:off x="342900" y="522178"/>
            <a:ext cx="6667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cs typeface="Arial" panose="020B0604020202020204" pitchFamily="34" charset="0"/>
              </a:rPr>
              <a:t>Rule Amendment Schedule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4B72E8-4918-6349-B92A-81B073184270}"/>
              </a:ext>
            </a:extLst>
          </p:cNvPr>
          <p:cNvGrpSpPr/>
          <p:nvPr/>
        </p:nvGrpSpPr>
        <p:grpSpPr>
          <a:xfrm>
            <a:off x="1657531" y="2103128"/>
            <a:ext cx="8876918" cy="4708981"/>
            <a:chOff x="1636438" y="2084897"/>
            <a:chExt cx="8876918" cy="470898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B83B94E-98A0-04D7-3A59-4284D01A1106}"/>
                </a:ext>
              </a:extLst>
            </p:cNvPr>
            <p:cNvSpPr txBox="1"/>
            <p:nvPr/>
          </p:nvSpPr>
          <p:spPr>
            <a:xfrm>
              <a:off x="1636438" y="2084897"/>
              <a:ext cx="4578774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</a:t>
              </a:r>
              <a:r>
                <a:rPr lang="en-US" sz="2400" b="1" baseline="30000" dirty="0">
                  <a:solidFill>
                    <a:srgbClr val="0070C0"/>
                  </a:solidFill>
                </a:rPr>
                <a:t>st</a:t>
              </a:r>
              <a:r>
                <a:rPr lang="en-US" sz="2400" b="1" dirty="0">
                  <a:solidFill>
                    <a:srgbClr val="0070C0"/>
                  </a:solidFill>
                </a:rPr>
                <a:t> Working Group Meeting </a:t>
              </a:r>
              <a:endParaRPr lang="en-US" sz="2400" dirty="0">
                <a:solidFill>
                  <a:srgbClr val="0070C0"/>
                </a:solidFill>
              </a:endParaRPr>
            </a:p>
            <a:p>
              <a:endParaRPr lang="en-US" sz="1200" b="1" dirty="0">
                <a:solidFill>
                  <a:srgbClr val="0070C0"/>
                </a:solidFill>
              </a:endParaRPr>
            </a:p>
            <a:p>
              <a:r>
                <a:rPr lang="en-US" sz="2400" b="1" dirty="0">
                  <a:solidFill>
                    <a:srgbClr val="0070C0"/>
                  </a:solidFill>
                </a:rPr>
                <a:t>2</a:t>
              </a:r>
              <a:r>
                <a:rPr lang="en-US" sz="2400" b="1" baseline="30000" dirty="0">
                  <a:solidFill>
                    <a:srgbClr val="0070C0"/>
                  </a:solidFill>
                </a:rPr>
                <a:t>nd</a:t>
              </a:r>
              <a:r>
                <a:rPr lang="en-US" sz="2400" b="1" dirty="0">
                  <a:solidFill>
                    <a:srgbClr val="0070C0"/>
                  </a:solidFill>
                </a:rPr>
                <a:t> Working Group Meeting </a:t>
              </a:r>
            </a:p>
            <a:p>
              <a:endParaRPr lang="en-US" sz="1200" b="1" dirty="0">
                <a:solidFill>
                  <a:srgbClr val="0070C0"/>
                </a:solidFill>
              </a:endParaRPr>
            </a:p>
            <a:p>
              <a:r>
                <a:rPr lang="en-US" sz="2400" b="1" dirty="0">
                  <a:solidFill>
                    <a:srgbClr val="0070C0"/>
                  </a:solidFill>
                </a:rPr>
                <a:t>3</a:t>
              </a:r>
              <a:r>
                <a:rPr lang="en-US" sz="2400" b="1" baseline="30000" dirty="0">
                  <a:solidFill>
                    <a:srgbClr val="0070C0"/>
                  </a:solidFill>
                </a:rPr>
                <a:t>rd</a:t>
              </a:r>
              <a:r>
                <a:rPr lang="en-US" sz="2400" b="1" dirty="0">
                  <a:solidFill>
                    <a:srgbClr val="0070C0"/>
                  </a:solidFill>
                </a:rPr>
                <a:t> Working Group Meeting</a:t>
              </a:r>
            </a:p>
            <a:p>
              <a:endParaRPr lang="en-US" sz="1200" b="1" dirty="0">
                <a:solidFill>
                  <a:srgbClr val="0070C0"/>
                </a:solidFill>
              </a:endParaRPr>
            </a:p>
            <a:p>
              <a:r>
                <a:rPr lang="en-US" sz="2400" b="1" dirty="0">
                  <a:solidFill>
                    <a:srgbClr val="0070C0"/>
                  </a:solidFill>
                </a:rPr>
                <a:t>4</a:t>
              </a:r>
              <a:r>
                <a:rPr lang="en-US" sz="2400" b="1" baseline="30000" dirty="0">
                  <a:solidFill>
                    <a:srgbClr val="0070C0"/>
                  </a:solidFill>
                </a:rPr>
                <a:t>th</a:t>
              </a:r>
              <a:r>
                <a:rPr lang="en-US" sz="2400" b="1" dirty="0">
                  <a:solidFill>
                    <a:srgbClr val="0070C0"/>
                  </a:solidFill>
                </a:rPr>
                <a:t> Working Group Meeting</a:t>
              </a:r>
            </a:p>
            <a:p>
              <a:endParaRPr lang="en-US" sz="1200" b="1" dirty="0">
                <a:solidFill>
                  <a:srgbClr val="0070C0"/>
                </a:solidFill>
              </a:endParaRPr>
            </a:p>
            <a:p>
              <a:r>
                <a:rPr lang="en-US" sz="2400" b="1" dirty="0">
                  <a:solidFill>
                    <a:srgbClr val="0070C0"/>
                  </a:solidFill>
                </a:rPr>
                <a:t>Mobile Source Committee</a:t>
              </a:r>
              <a:endParaRPr lang="en-US" sz="2400" dirty="0">
                <a:solidFill>
                  <a:srgbClr val="0070C0"/>
                </a:solidFill>
              </a:endParaRPr>
            </a:p>
            <a:p>
              <a:endParaRPr lang="en-US" sz="1200" b="1" dirty="0">
                <a:solidFill>
                  <a:srgbClr val="0070C0"/>
                </a:solidFill>
              </a:endParaRPr>
            </a:p>
            <a:p>
              <a:r>
                <a:rPr lang="en-US" sz="2400" b="1" dirty="0">
                  <a:solidFill>
                    <a:srgbClr val="0070C0"/>
                  </a:solidFill>
                </a:rPr>
                <a:t>Set Hearing</a:t>
              </a:r>
              <a:endParaRPr lang="en-US" sz="2400" dirty="0">
                <a:solidFill>
                  <a:srgbClr val="0070C0"/>
                </a:solidFill>
              </a:endParaRPr>
            </a:p>
            <a:p>
              <a:endParaRPr lang="en-US" sz="1200" b="1" dirty="0">
                <a:solidFill>
                  <a:srgbClr val="0070C0"/>
                </a:solidFill>
              </a:endParaRPr>
            </a:p>
            <a:p>
              <a:r>
                <a:rPr lang="en-US" sz="2400" b="1" dirty="0">
                  <a:solidFill>
                    <a:srgbClr val="0070C0"/>
                  </a:solidFill>
                </a:rPr>
                <a:t>Public Hearing/ Governing Board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9AE10B6-3320-FC2D-4CAE-EAE15F059F6E}"/>
                </a:ext>
              </a:extLst>
            </p:cNvPr>
            <p:cNvSpPr txBox="1"/>
            <p:nvPr/>
          </p:nvSpPr>
          <p:spPr>
            <a:xfrm>
              <a:off x="7832128" y="2084897"/>
              <a:ext cx="2681228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</a:rPr>
                <a:t>   February 23, 2023</a:t>
              </a:r>
            </a:p>
            <a:p>
              <a:endParaRPr lang="en-US" sz="1200" dirty="0">
                <a:solidFill>
                  <a:srgbClr val="0070C0"/>
                </a:solidFill>
              </a:endParaRPr>
            </a:p>
            <a:p>
              <a:r>
                <a:rPr lang="en-US" sz="2400" dirty="0">
                  <a:solidFill>
                    <a:srgbClr val="0070C0"/>
                  </a:solidFill>
                </a:rPr>
                <a:t>        March 22, 2023</a:t>
              </a:r>
            </a:p>
            <a:p>
              <a:endParaRPr lang="en-US" sz="1200" dirty="0">
                <a:solidFill>
                  <a:srgbClr val="0070C0"/>
                </a:solidFill>
              </a:endParaRPr>
            </a:p>
            <a:p>
              <a:r>
                <a:rPr lang="en-US" sz="2400" dirty="0">
                  <a:solidFill>
                    <a:srgbClr val="0070C0"/>
                  </a:solidFill>
                </a:rPr>
                <a:t>                 April 2023</a:t>
              </a:r>
            </a:p>
            <a:p>
              <a:endParaRPr lang="en-US" sz="1200" dirty="0">
                <a:solidFill>
                  <a:srgbClr val="0070C0"/>
                </a:solidFill>
              </a:endParaRPr>
            </a:p>
            <a:p>
              <a:r>
                <a:rPr lang="en-US" sz="2400" dirty="0">
                  <a:solidFill>
                    <a:srgbClr val="0070C0"/>
                  </a:solidFill>
                </a:rPr>
                <a:t>                  May 2023</a:t>
              </a:r>
            </a:p>
            <a:p>
              <a:endParaRPr lang="en-US" sz="1200" dirty="0">
                <a:solidFill>
                  <a:srgbClr val="0070C0"/>
                </a:solidFill>
              </a:endParaRPr>
            </a:p>
            <a:p>
              <a:r>
                <a:rPr lang="en-US" sz="2400" dirty="0">
                  <a:solidFill>
                    <a:srgbClr val="0070C0"/>
                  </a:solidFill>
                </a:rPr>
                <a:t>           May 19, 2023</a:t>
              </a:r>
            </a:p>
            <a:p>
              <a:endParaRPr lang="en-US" sz="1200" dirty="0">
                <a:solidFill>
                  <a:srgbClr val="0070C0"/>
                </a:solidFill>
              </a:endParaRPr>
            </a:p>
            <a:p>
              <a:r>
                <a:rPr lang="en-US" sz="2400" dirty="0">
                  <a:solidFill>
                    <a:srgbClr val="0070C0"/>
                  </a:solidFill>
                </a:rPr>
                <a:t>             June 2, 2023</a:t>
              </a:r>
            </a:p>
            <a:p>
              <a:endParaRPr lang="en-US" sz="1200" dirty="0">
                <a:solidFill>
                  <a:srgbClr val="0070C0"/>
                </a:solidFill>
              </a:endParaRPr>
            </a:p>
            <a:p>
              <a:r>
                <a:rPr lang="en-US" sz="2400" dirty="0">
                  <a:solidFill>
                    <a:srgbClr val="0070C0"/>
                  </a:solidFill>
                </a:rPr>
                <a:t>         August 4, 2023</a:t>
              </a:r>
            </a:p>
            <a:p>
              <a:endParaRPr lang="en-US" dirty="0">
                <a:solidFill>
                  <a:srgbClr val="0070C0"/>
                </a:solidFill>
              </a:endParaRPr>
            </a:p>
            <a:p>
              <a:endParaRPr lang="en-US" dirty="0">
                <a:solidFill>
                  <a:srgbClr val="0070C0"/>
                </a:solidFill>
              </a:endParaRPr>
            </a:p>
            <a:p>
              <a:endParaRPr lang="en-US" sz="2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F17110E-1B0F-4E14-F1CF-04BD7B8F4344}"/>
                </a:ext>
              </a:extLst>
            </p:cNvPr>
            <p:cNvCxnSpPr>
              <a:cxnSpLocks/>
            </p:cNvCxnSpPr>
            <p:nvPr/>
          </p:nvCxnSpPr>
          <p:spPr>
            <a:xfrm>
              <a:off x="1699174" y="2584418"/>
              <a:ext cx="8740902" cy="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4C93953-AD56-0256-7922-CE90EBC290C2}"/>
                </a:ext>
              </a:extLst>
            </p:cNvPr>
            <p:cNvCxnSpPr>
              <a:cxnSpLocks/>
            </p:cNvCxnSpPr>
            <p:nvPr/>
          </p:nvCxnSpPr>
          <p:spPr>
            <a:xfrm>
              <a:off x="1704446" y="3128704"/>
              <a:ext cx="8740902" cy="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CD9D21B-6334-7663-C7FE-84274F16749F}"/>
                </a:ext>
              </a:extLst>
            </p:cNvPr>
            <p:cNvCxnSpPr>
              <a:cxnSpLocks/>
            </p:cNvCxnSpPr>
            <p:nvPr/>
          </p:nvCxnSpPr>
          <p:spPr>
            <a:xfrm>
              <a:off x="1704446" y="3720887"/>
              <a:ext cx="8740902" cy="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B8481B4-917B-1B8B-B8F6-CFABEF4F43FB}"/>
                </a:ext>
              </a:extLst>
            </p:cNvPr>
            <p:cNvCxnSpPr>
              <a:cxnSpLocks/>
            </p:cNvCxnSpPr>
            <p:nvPr/>
          </p:nvCxnSpPr>
          <p:spPr>
            <a:xfrm>
              <a:off x="1699174" y="4243401"/>
              <a:ext cx="8740902" cy="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30AC40-9DAF-A3DE-3B64-5780D1C6CB75}"/>
                </a:ext>
              </a:extLst>
            </p:cNvPr>
            <p:cNvCxnSpPr>
              <a:cxnSpLocks/>
            </p:cNvCxnSpPr>
            <p:nvPr/>
          </p:nvCxnSpPr>
          <p:spPr>
            <a:xfrm>
              <a:off x="1699174" y="4792041"/>
              <a:ext cx="8740902" cy="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125F68C-FAA2-497F-6B3F-9E7E88BC050D}"/>
                </a:ext>
              </a:extLst>
            </p:cNvPr>
            <p:cNvCxnSpPr>
              <a:cxnSpLocks/>
            </p:cNvCxnSpPr>
            <p:nvPr/>
          </p:nvCxnSpPr>
          <p:spPr>
            <a:xfrm>
              <a:off x="1699174" y="5323264"/>
              <a:ext cx="8740902" cy="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6C75E-206D-C615-5B8D-427C09222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70E1-D653-4A5E-89DA-7F010CFBD93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11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DEE665-A540-5EAA-37CB-141490EAD7D0}"/>
              </a:ext>
            </a:extLst>
          </p:cNvPr>
          <p:cNvSpPr txBox="1"/>
          <p:nvPr/>
        </p:nvSpPr>
        <p:spPr>
          <a:xfrm>
            <a:off x="342900" y="522178"/>
            <a:ext cx="6667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cs typeface="Arial" panose="020B0604020202020204" pitchFamily="34" charset="0"/>
              </a:rPr>
              <a:t>Staff Contacts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F0E63C-48D5-E479-B9EE-14ACA431B9D4}"/>
              </a:ext>
            </a:extLst>
          </p:cNvPr>
          <p:cNvSpPr txBox="1"/>
          <p:nvPr/>
        </p:nvSpPr>
        <p:spPr>
          <a:xfrm>
            <a:off x="645409" y="1967077"/>
            <a:ext cx="38372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Rule Development Team</a:t>
            </a:r>
          </a:p>
          <a:p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par2202@aqmd.gov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endParaRPr lang="en-US" dirty="0"/>
          </a:p>
          <a:p>
            <a:r>
              <a:rPr lang="en-US" sz="2400" b="1" dirty="0"/>
              <a:t>Jeff Inabinet</a:t>
            </a:r>
          </a:p>
          <a:p>
            <a:r>
              <a:rPr lang="en-US" sz="1800" dirty="0"/>
              <a:t>(909) 396-2453</a:t>
            </a:r>
          </a:p>
          <a:p>
            <a:endParaRPr lang="en-US" dirty="0"/>
          </a:p>
          <a:p>
            <a:r>
              <a:rPr lang="en-US" sz="2400" b="1" dirty="0"/>
              <a:t>Natalie Gonzalez</a:t>
            </a:r>
          </a:p>
          <a:p>
            <a:r>
              <a:rPr lang="en-US" dirty="0"/>
              <a:t>(909) 396-3653</a:t>
            </a:r>
          </a:p>
          <a:p>
            <a:endParaRPr lang="en-US" dirty="0"/>
          </a:p>
          <a:p>
            <a:r>
              <a:rPr lang="en-US" sz="2400" b="1" dirty="0"/>
              <a:t>Chelsee Orozco</a:t>
            </a:r>
          </a:p>
          <a:p>
            <a:r>
              <a:rPr lang="en-US" sz="1800" dirty="0"/>
              <a:t>(909) 396-2641</a:t>
            </a:r>
          </a:p>
          <a:p>
            <a:endParaRPr lang="en-US" dirty="0"/>
          </a:p>
          <a:p>
            <a:endParaRPr lang="en-US" sz="2400" b="1" dirty="0">
              <a:solidFill>
                <a:srgbClr val="196DB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9E071D-5164-C041-0763-E4EBF548C398}"/>
              </a:ext>
            </a:extLst>
          </p:cNvPr>
          <p:cNvSpPr txBox="1"/>
          <p:nvPr/>
        </p:nvSpPr>
        <p:spPr>
          <a:xfrm>
            <a:off x="5906074" y="1967076"/>
            <a:ext cx="541770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CEQA</a:t>
            </a:r>
          </a:p>
          <a:p>
            <a:r>
              <a:rPr lang="en-US" sz="2400" b="1" dirty="0"/>
              <a:t>Barbara </a:t>
            </a:r>
            <a:r>
              <a:rPr lang="en-US" sz="2400" b="1" dirty="0" err="1"/>
              <a:t>Radlein</a:t>
            </a:r>
            <a:endParaRPr lang="en-US" sz="2400" b="1" dirty="0"/>
          </a:p>
          <a:p>
            <a:r>
              <a:rPr lang="en-US" dirty="0"/>
              <a:t>bradlein@aqmd.gov</a:t>
            </a:r>
          </a:p>
          <a:p>
            <a:r>
              <a:rPr lang="en-US" dirty="0"/>
              <a:t>(909) 396-2716</a:t>
            </a:r>
          </a:p>
          <a:p>
            <a:endParaRPr lang="en-US" dirty="0"/>
          </a:p>
          <a:p>
            <a:endParaRPr lang="en-US" sz="2400" b="1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4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Proposed Amended Rule 2202 Webpage</a:t>
            </a:r>
            <a:endParaRPr lang="en-US" sz="2400" dirty="0"/>
          </a:p>
          <a:p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http://www.aqmd.gov/home/rules-compliance/rules/scaqmd-rule-book/proposed-rules/rule-2202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endParaRPr lang="en-US" dirty="0"/>
          </a:p>
          <a:p>
            <a:endParaRPr lang="en-US" sz="2400" b="1" dirty="0">
              <a:solidFill>
                <a:srgbClr val="196DB6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5F432-CCA7-12AF-1781-FC82EDE95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70E1-D653-4A5E-89DA-7F010CFBD93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07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1A8E218-5AD3-F15B-0425-AD3DC7820E8D}"/>
              </a:ext>
            </a:extLst>
          </p:cNvPr>
          <p:cNvSpPr/>
          <p:nvPr/>
        </p:nvSpPr>
        <p:spPr>
          <a:xfrm>
            <a:off x="0" y="-1"/>
            <a:ext cx="12192000" cy="6457361"/>
          </a:xfrm>
          <a:prstGeom prst="rect">
            <a:avLst/>
          </a:prstGeom>
          <a:solidFill>
            <a:srgbClr val="196DB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8FC8CF-095B-0A07-C777-D9809263A448}"/>
              </a:ext>
            </a:extLst>
          </p:cNvPr>
          <p:cNvSpPr txBox="1"/>
          <p:nvPr/>
        </p:nvSpPr>
        <p:spPr>
          <a:xfrm>
            <a:off x="1492773" y="2074517"/>
            <a:ext cx="92064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Working Group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#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 Recap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BD1A6173-1202-7BC7-78CD-FC14B8F76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80" y="6488707"/>
            <a:ext cx="2743200" cy="365125"/>
          </a:xfrm>
        </p:spPr>
        <p:txBody>
          <a:bodyPr/>
          <a:lstStyle/>
          <a:p>
            <a:fld id="{709370E1-D653-4A5E-89DA-7F010CFBD9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73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08AE2F-CCD4-14FF-ADE1-244DB2DA7D31}"/>
              </a:ext>
            </a:extLst>
          </p:cNvPr>
          <p:cNvSpPr txBox="1"/>
          <p:nvPr/>
        </p:nvSpPr>
        <p:spPr>
          <a:xfrm>
            <a:off x="258058" y="470050"/>
            <a:ext cx="8018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Working Group #1 Recap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C96B3D-448B-1372-FAC1-579BCC1F2703}"/>
              </a:ext>
            </a:extLst>
          </p:cNvPr>
          <p:cNvSpPr txBox="1"/>
          <p:nvPr/>
        </p:nvSpPr>
        <p:spPr>
          <a:xfrm>
            <a:off x="405901" y="1996172"/>
            <a:ext cx="11611045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Reviewed Rule 2202 background and history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Discussed purpose for Proposed Amended Rule 2202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 1 – August 2023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 2 – 2025-2026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Introduced VMT and associated data collection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Addressed attendee questions about PAR 2202, compliance, etc.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5EBD5E-6B4B-D0CC-A140-F49A1E17D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70E1-D653-4A5E-89DA-7F010CFBD9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60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3DBD4-34FE-CD62-17A8-A4E9FF08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50" y="195443"/>
            <a:ext cx="10515600" cy="1325563"/>
          </a:xfrm>
        </p:spPr>
        <p:txBody>
          <a:bodyPr/>
          <a:lstStyle/>
          <a:p>
            <a:r>
              <a:rPr lang="en-US" dirty="0"/>
              <a:t>Working Group #1 Recap </a:t>
            </a:r>
            <a:r>
              <a:rPr lang="en-US" sz="2400" dirty="0"/>
              <a:t>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7498E-AEC0-3943-7A28-05CBEC8B1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446" y="1903519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600" b="1" dirty="0">
                <a:solidFill>
                  <a:srgbClr val="0070C0"/>
                </a:solidFill>
              </a:rPr>
              <a:t>Themes of Questions and Comments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</a:rPr>
              <a:t>  </a:t>
            </a:r>
            <a:r>
              <a:rPr lang="en-US" sz="2200" dirty="0">
                <a:solidFill>
                  <a:srgbClr val="0070C0"/>
                </a:solidFill>
              </a:rPr>
              <a:t>Vehicle Miles Travelled (VMT)</a:t>
            </a:r>
          </a:p>
          <a:p>
            <a:pPr lvl="1"/>
            <a:r>
              <a:rPr lang="en-US" sz="1900" i="1" dirty="0">
                <a:solidFill>
                  <a:srgbClr val="0070C0"/>
                </a:solidFill>
              </a:rPr>
              <a:t>Example: How will worksites report VMT for employees?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70C0"/>
                </a:solidFill>
              </a:rPr>
              <a:t>  Telecommuting</a:t>
            </a:r>
          </a:p>
          <a:p>
            <a:pPr lvl="1"/>
            <a:r>
              <a:rPr lang="en-US" sz="1900" i="1" dirty="0">
                <a:solidFill>
                  <a:srgbClr val="0070C0"/>
                </a:solidFill>
              </a:rPr>
              <a:t>Example: Are teleworkers included in AVR survey?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70C0"/>
                </a:solidFill>
              </a:rPr>
              <a:t>  Rule cleanup and administrative revisions</a:t>
            </a:r>
          </a:p>
          <a:p>
            <a:pPr lvl="1"/>
            <a:r>
              <a:rPr lang="en-US" sz="1900" i="1" dirty="0">
                <a:solidFill>
                  <a:srgbClr val="0070C0"/>
                </a:solidFill>
              </a:rPr>
              <a:t>Example: Can I conduct my AVR survey during the fourth week of June?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</a:rPr>
              <a:t>  </a:t>
            </a:r>
            <a:r>
              <a:rPr lang="en-US" sz="2200" dirty="0">
                <a:solidFill>
                  <a:srgbClr val="0070C0"/>
                </a:solidFill>
              </a:rPr>
              <a:t>Compliance with current Rule 2202</a:t>
            </a:r>
          </a:p>
          <a:p>
            <a:pPr lvl="1">
              <a:spcAft>
                <a:spcPts val="600"/>
              </a:spcAft>
            </a:pPr>
            <a:r>
              <a:rPr lang="en-US" sz="1900" dirty="0">
                <a:solidFill>
                  <a:srgbClr val="0070C0"/>
                </a:solidFill>
              </a:rPr>
              <a:t>Guidance documents and compliance forms available on website: </a:t>
            </a:r>
            <a:r>
              <a:rPr lang="en-US" sz="15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http://www.aqmd.gov/home/programs/business/business-detail?title=rule-2202-on-road-motor-vehicle-mitigation-options</a:t>
            </a:r>
            <a:endParaRPr lang="en-US" sz="1500" dirty="0">
              <a:solidFill>
                <a:srgbClr val="0070C0"/>
              </a:solidFill>
            </a:endParaRPr>
          </a:p>
          <a:p>
            <a:pPr lvl="1"/>
            <a:r>
              <a:rPr lang="en-US" sz="1900" dirty="0">
                <a:solidFill>
                  <a:srgbClr val="0070C0"/>
                </a:solidFill>
              </a:rPr>
              <a:t>Contact South Coast AQMD staff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F91A1-12AF-2502-5A66-364218FDD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70E1-D653-4A5E-89DA-7F010CFBD93C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6CC37-6BCB-9AB5-B700-44FA92777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168" y="1903519"/>
            <a:ext cx="3972466" cy="265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94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1A8E218-5AD3-F15B-0425-AD3DC7820E8D}"/>
              </a:ext>
            </a:extLst>
          </p:cNvPr>
          <p:cNvSpPr/>
          <p:nvPr/>
        </p:nvSpPr>
        <p:spPr>
          <a:xfrm>
            <a:off x="0" y="-1"/>
            <a:ext cx="12192000" cy="6457361"/>
          </a:xfrm>
          <a:prstGeom prst="rect">
            <a:avLst/>
          </a:prstGeom>
          <a:solidFill>
            <a:srgbClr val="196DB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8FC8CF-095B-0A07-C777-D9809263A448}"/>
              </a:ext>
            </a:extLst>
          </p:cNvPr>
          <p:cNvSpPr txBox="1"/>
          <p:nvPr/>
        </p:nvSpPr>
        <p:spPr>
          <a:xfrm>
            <a:off x="1492773" y="2074517"/>
            <a:ext cx="92064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Current Rule 2202 Implementation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63389310-2D62-C67D-BD27-152C84A6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80" y="6488707"/>
            <a:ext cx="2743200" cy="365125"/>
          </a:xfrm>
        </p:spPr>
        <p:txBody>
          <a:bodyPr/>
          <a:lstStyle/>
          <a:p>
            <a:fld id="{709370E1-D653-4A5E-89DA-7F010CFBD9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62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D27728-697E-6A4E-7FDE-3F38D0B6BD39}"/>
              </a:ext>
            </a:extLst>
          </p:cNvPr>
          <p:cNvSpPr txBox="1"/>
          <p:nvPr/>
        </p:nvSpPr>
        <p:spPr>
          <a:xfrm>
            <a:off x="342899" y="112275"/>
            <a:ext cx="84920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Current Rule 2202 Implementation: COVID-19 Temporary Protocols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3C593F-B95C-52AC-B426-C45027B6DFE0}"/>
              </a:ext>
            </a:extLst>
          </p:cNvPr>
          <p:cNvSpPr txBox="1"/>
          <p:nvPr/>
        </p:nvSpPr>
        <p:spPr>
          <a:xfrm>
            <a:off x="342899" y="1804560"/>
            <a:ext cx="1138017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South Coast AQMD provided employers with temporary flexibility due to the pandemic: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solidFill>
                <a:srgbClr val="0070C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Protocols that will remain in effect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dirty="0">
                <a:solidFill>
                  <a:srgbClr val="0070C0"/>
                </a:solidFill>
                <a:latin typeface="Calibri" panose="020F0502020204030204"/>
              </a:rPr>
              <a:t>Human resources / Payroll records to document telecommuters*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Calibri" panose="020F0502020204030204"/>
              </a:rPr>
              <a:t>R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ecords</a:t>
            </a:r>
            <a:r>
              <a:rPr lang="en-US" dirty="0">
                <a:solidFill>
                  <a:srgbClr val="0070C0"/>
                </a:solidFill>
                <a:latin typeface="Calibri" panose="020F0502020204030204"/>
              </a:rPr>
              <a:t> to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 telecommuters in place of employee survey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Calibri" panose="020F0502020204030204"/>
              </a:rPr>
              <a:t>Pandemic-  aided employers who employed remote working practices (increased response rates)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Calibri" panose="020F0502020204030204"/>
              </a:rPr>
              <a:t>Post-Pandemic-  ease reporting of telecommuters; continue to incentivize teleworking policies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7B8FF9-37A4-07F3-7883-8EAD6B073F62}"/>
              </a:ext>
            </a:extLst>
          </p:cNvPr>
          <p:cNvSpPr txBox="1"/>
          <p:nvPr/>
        </p:nvSpPr>
        <p:spPr>
          <a:xfrm>
            <a:off x="342899" y="4461243"/>
            <a:ext cx="1138017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Temporarily furloughed employees**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Exempt from total worksite employee count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Calibri" panose="020F0502020204030204"/>
              </a:rPr>
              <a:t>Pandemic-  uncertain on return of furloughed employees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Calibri" panose="020F0502020204030204"/>
              </a:rPr>
              <a:t>Post-Pandemic-  worksite employment levels beginning to stabilize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>
                <a:solidFill>
                  <a:srgbClr val="0070C0"/>
                </a:solidFill>
                <a:latin typeface="Calibri" panose="020F0502020204030204"/>
              </a:rPr>
              <a:t>*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 Rule 2202 (g)(1)(d)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>
                <a:solidFill>
                  <a:srgbClr val="0070C0"/>
                </a:solidFill>
                <a:latin typeface="Calibri" panose="020F0502020204030204"/>
              </a:rPr>
              <a:t>** Per Rule 2202 (d)(7)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9FC7A-BF62-9E13-D830-0F1E9D4F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370E1-D653-4A5E-89DA-7F010CFBD9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114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D27728-697E-6A4E-7FDE-3F38D0B6BD39}"/>
              </a:ext>
            </a:extLst>
          </p:cNvPr>
          <p:cNvSpPr txBox="1"/>
          <p:nvPr/>
        </p:nvSpPr>
        <p:spPr>
          <a:xfrm>
            <a:off x="342899" y="522178"/>
            <a:ext cx="8416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COVID-19 Temporary Protocols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(cont.)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3C593F-B95C-52AC-B426-C45027B6DFE0}"/>
              </a:ext>
            </a:extLst>
          </p:cNvPr>
          <p:cNvSpPr txBox="1"/>
          <p:nvPr/>
        </p:nvSpPr>
        <p:spPr>
          <a:xfrm>
            <a:off x="342899" y="1906015"/>
            <a:ext cx="113801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Protocols to be removed July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400" dirty="0">
                <a:solidFill>
                  <a:srgbClr val="0070C0"/>
                </a:solidFill>
                <a:latin typeface="Calibri" panose="020F0502020204030204"/>
              </a:rPr>
              <a:t>No Cost Extensions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70C0"/>
                </a:solidFill>
                <a:latin typeface="Calibri" panose="020F0502020204030204"/>
              </a:rPr>
              <a:t>Fees for 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extension of annual report submissions will be reinstated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400" dirty="0">
                <a:solidFill>
                  <a:srgbClr val="0070C0"/>
                </a:solidFill>
                <a:latin typeface="Calibri" panose="020F0502020204030204"/>
              </a:rPr>
              <a:t>Waived Late Fees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70C0"/>
                </a:solidFill>
                <a:latin typeface="Calibri" panose="020F0502020204030204"/>
              </a:rPr>
              <a:t>L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ate plan submittal fees will be reinstated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Worksite Inspections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Worksite inspections to resume as needed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C4ED2-55A4-FEA8-5CBE-18788906E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70E1-D653-4A5E-89DA-7F010CFBD9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16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1A8E218-5AD3-F15B-0425-AD3DC7820E8D}"/>
              </a:ext>
            </a:extLst>
          </p:cNvPr>
          <p:cNvSpPr/>
          <p:nvPr/>
        </p:nvSpPr>
        <p:spPr>
          <a:xfrm>
            <a:off x="0" y="-1"/>
            <a:ext cx="12192000" cy="6457361"/>
          </a:xfrm>
          <a:prstGeom prst="rect">
            <a:avLst/>
          </a:prstGeom>
          <a:solidFill>
            <a:srgbClr val="196DB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8FC8CF-095B-0A07-C777-D9809263A448}"/>
              </a:ext>
            </a:extLst>
          </p:cNvPr>
          <p:cNvSpPr txBox="1"/>
          <p:nvPr/>
        </p:nvSpPr>
        <p:spPr>
          <a:xfrm>
            <a:off x="1492773" y="1520519"/>
            <a:ext cx="92064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PAR 2202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Rule Cleanup and Administrative Changes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4213E0BB-4C87-38DC-2620-DAAE00E4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80" y="6488707"/>
            <a:ext cx="2743200" cy="365125"/>
          </a:xfrm>
        </p:spPr>
        <p:txBody>
          <a:bodyPr/>
          <a:lstStyle/>
          <a:p>
            <a:fld id="{709370E1-D653-4A5E-89DA-7F010CFBD93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83993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9272</TotalTime>
  <Words>1963</Words>
  <Application>Microsoft Office PowerPoint</Application>
  <PresentationFormat>Widescreen</PresentationFormat>
  <Paragraphs>302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Working Group #1 Recap (cont.)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Inabinet</dc:creator>
  <cp:lastModifiedBy>Ian MacMillan</cp:lastModifiedBy>
  <cp:revision>13</cp:revision>
  <dcterms:created xsi:type="dcterms:W3CDTF">2023-03-08T22:38:38Z</dcterms:created>
  <dcterms:modified xsi:type="dcterms:W3CDTF">2023-03-18T00:53:42Z</dcterms:modified>
</cp:coreProperties>
</file>