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  <p:sldMasterId id="2147483852" r:id="rId2"/>
  </p:sldMasterIdLst>
  <p:notesMasterIdLst>
    <p:notesMasterId r:id="rId27"/>
  </p:notesMasterIdLst>
  <p:handoutMasterIdLst>
    <p:handoutMasterId r:id="rId28"/>
  </p:handoutMasterIdLst>
  <p:sldIdLst>
    <p:sldId id="256" r:id="rId3"/>
    <p:sldId id="423" r:id="rId4"/>
    <p:sldId id="450" r:id="rId5"/>
    <p:sldId id="422" r:id="rId6"/>
    <p:sldId id="429" r:id="rId7"/>
    <p:sldId id="411" r:id="rId8"/>
    <p:sldId id="424" r:id="rId9"/>
    <p:sldId id="426" r:id="rId10"/>
    <p:sldId id="425" r:id="rId11"/>
    <p:sldId id="431" r:id="rId12"/>
    <p:sldId id="441" r:id="rId13"/>
    <p:sldId id="444" r:id="rId14"/>
    <p:sldId id="449" r:id="rId15"/>
    <p:sldId id="448" r:id="rId16"/>
    <p:sldId id="445" r:id="rId17"/>
    <p:sldId id="446" r:id="rId18"/>
    <p:sldId id="447" r:id="rId19"/>
    <p:sldId id="427" r:id="rId20"/>
    <p:sldId id="428" r:id="rId21"/>
    <p:sldId id="437" r:id="rId22"/>
    <p:sldId id="453" r:id="rId23"/>
    <p:sldId id="452" r:id="rId24"/>
    <p:sldId id="438" r:id="rId25"/>
    <p:sldId id="442" r:id="rId26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00FF"/>
    <a:srgbClr val="50EE6A"/>
    <a:srgbClr val="BDACEC"/>
    <a:srgbClr val="B3A4F4"/>
    <a:srgbClr val="4DE9F1"/>
    <a:srgbClr val="48D65F"/>
    <a:srgbClr val="6D9FEF"/>
    <a:srgbClr val="124CAA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9" autoAdjust="0"/>
    <p:restoredTop sz="96323" autoAdjust="0"/>
  </p:normalViewPr>
  <p:slideViewPr>
    <p:cSldViewPr snapToGrid="0">
      <p:cViewPr varScale="1">
        <p:scale>
          <a:sx n="58" d="100"/>
          <a:sy n="58" d="100"/>
        </p:scale>
        <p:origin x="49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16C0D7-80A4-40DC-84AA-8579EE7A6031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B8E25D-4830-4273-8F74-49A85106156F}">
      <dgm:prSet phldrT="[Text]"/>
      <dgm:spPr/>
      <dgm:t>
        <a:bodyPr/>
        <a:lstStyle/>
        <a:p>
          <a:r>
            <a:rPr lang="en-US" u="sng" smtClean="0"/>
            <a:t>PAR 2001 </a:t>
          </a:r>
          <a:endParaRPr lang="en-US"/>
        </a:p>
      </dgm:t>
    </dgm:pt>
    <dgm:pt modelId="{1A8C6720-17C2-4278-8D4A-2635AB6E5BB0}" type="parTrans" cxnId="{51590A24-49F1-4EC7-9A6F-C86ED8293BF3}">
      <dgm:prSet/>
      <dgm:spPr/>
      <dgm:t>
        <a:bodyPr/>
        <a:lstStyle/>
        <a:p>
          <a:endParaRPr lang="en-US"/>
        </a:p>
      </dgm:t>
    </dgm:pt>
    <dgm:pt modelId="{B88821DC-09AE-449E-AF3C-FD474314F9DE}" type="sibTrans" cxnId="{51590A24-49F1-4EC7-9A6F-C86ED8293BF3}">
      <dgm:prSet/>
      <dgm:spPr/>
      <dgm:t>
        <a:bodyPr/>
        <a:lstStyle/>
        <a:p>
          <a:endParaRPr lang="en-US"/>
        </a:p>
      </dgm:t>
    </dgm:pt>
    <dgm:pt modelId="{5EC78AF2-5D4D-4B2C-8B00-F73679C743EE}">
      <dgm:prSet custT="1"/>
      <dgm:spPr/>
      <dgm:t>
        <a:bodyPr/>
        <a:lstStyle/>
        <a:p>
          <a:r>
            <a:rPr lang="en-US" sz="1800" smtClean="0"/>
            <a:t>Prohibited any facilities from entering RECLAIM</a:t>
          </a:r>
          <a:endParaRPr lang="en-US" sz="1800" dirty="0" smtClean="0"/>
        </a:p>
      </dgm:t>
    </dgm:pt>
    <dgm:pt modelId="{B1F6AAA9-730C-48D9-8FF2-44584FEE5098}" type="parTrans" cxnId="{E3B9CE8A-F5BF-4D77-B3D9-4606F62A6F1C}">
      <dgm:prSet/>
      <dgm:spPr/>
      <dgm:t>
        <a:bodyPr/>
        <a:lstStyle/>
        <a:p>
          <a:endParaRPr lang="en-US"/>
        </a:p>
      </dgm:t>
    </dgm:pt>
    <dgm:pt modelId="{EBB933A2-6116-42F8-9A91-B470D4FEDEBD}" type="sibTrans" cxnId="{E3B9CE8A-F5BF-4D77-B3D9-4606F62A6F1C}">
      <dgm:prSet/>
      <dgm:spPr/>
      <dgm:t>
        <a:bodyPr/>
        <a:lstStyle/>
        <a:p>
          <a:endParaRPr lang="en-US"/>
        </a:p>
      </dgm:t>
    </dgm:pt>
    <dgm:pt modelId="{A52717A8-A7EA-438F-A735-662EB13DEA6B}">
      <dgm:prSet/>
      <dgm:spPr/>
      <dgm:t>
        <a:bodyPr/>
        <a:lstStyle/>
        <a:p>
          <a:r>
            <a:rPr lang="en-US" u="sng" smtClean="0"/>
            <a:t>PAR 2002 </a:t>
          </a:r>
          <a:endParaRPr lang="en-US" u="sng" dirty="0" smtClean="0"/>
        </a:p>
      </dgm:t>
    </dgm:pt>
    <dgm:pt modelId="{650F3E99-9AFB-4D96-A4D1-98169D45A166}" type="parTrans" cxnId="{6D3F2E89-33A3-4B92-964C-394A2E49B1C8}">
      <dgm:prSet/>
      <dgm:spPr/>
      <dgm:t>
        <a:bodyPr/>
        <a:lstStyle/>
        <a:p>
          <a:endParaRPr lang="en-US"/>
        </a:p>
      </dgm:t>
    </dgm:pt>
    <dgm:pt modelId="{F1197ADC-42D5-497C-A32E-07724D6C45D2}" type="sibTrans" cxnId="{6D3F2E89-33A3-4B92-964C-394A2E49B1C8}">
      <dgm:prSet/>
      <dgm:spPr/>
      <dgm:t>
        <a:bodyPr/>
        <a:lstStyle/>
        <a:p>
          <a:endParaRPr lang="en-US"/>
        </a:p>
      </dgm:t>
    </dgm:pt>
    <dgm:pt modelId="{2BADA07F-56EF-42AA-B709-9986BEDD89BB}">
      <dgm:prSet custT="1"/>
      <dgm:spPr/>
      <dgm:t>
        <a:bodyPr/>
        <a:lstStyle/>
        <a:p>
          <a:r>
            <a:rPr lang="en-US" sz="1800" smtClean="0"/>
            <a:t>Established notification procedures for facilities that were identified as ready to exit RECLAIM</a:t>
          </a:r>
          <a:endParaRPr lang="en-US" sz="1800" dirty="0" smtClean="0"/>
        </a:p>
      </dgm:t>
    </dgm:pt>
    <dgm:pt modelId="{3782F43F-484F-4E5D-B988-CD6B6A26F3F1}" type="parTrans" cxnId="{363B50EC-014C-4515-970B-89026F72F16E}">
      <dgm:prSet/>
      <dgm:spPr/>
      <dgm:t>
        <a:bodyPr/>
        <a:lstStyle/>
        <a:p>
          <a:endParaRPr lang="en-US"/>
        </a:p>
      </dgm:t>
    </dgm:pt>
    <dgm:pt modelId="{DBD42BBD-A99A-4410-9A79-986DC39DF530}" type="sibTrans" cxnId="{363B50EC-014C-4515-970B-89026F72F16E}">
      <dgm:prSet/>
      <dgm:spPr/>
      <dgm:t>
        <a:bodyPr/>
        <a:lstStyle/>
        <a:p>
          <a:endParaRPr lang="en-US"/>
        </a:p>
      </dgm:t>
    </dgm:pt>
    <dgm:pt modelId="{DA3DAC64-DFDA-4808-A9D0-592D46A7C5A7}">
      <dgm:prSet custT="1"/>
      <dgm:spPr/>
      <dgm:t>
        <a:bodyPr/>
        <a:lstStyle/>
        <a:p>
          <a:r>
            <a:rPr lang="en-US" sz="1800" smtClean="0"/>
            <a:t>Established criteria for facilities to be identified as eligible to exit</a:t>
          </a:r>
          <a:endParaRPr lang="en-US" sz="1800" dirty="0" smtClean="0"/>
        </a:p>
      </dgm:t>
    </dgm:pt>
    <dgm:pt modelId="{191607FE-7663-412C-AE1B-F4FF53190FD2}" type="parTrans" cxnId="{4DC7067E-80B6-4C98-8A87-2C0080A763AB}">
      <dgm:prSet/>
      <dgm:spPr/>
      <dgm:t>
        <a:bodyPr/>
        <a:lstStyle/>
        <a:p>
          <a:endParaRPr lang="en-US"/>
        </a:p>
      </dgm:t>
    </dgm:pt>
    <dgm:pt modelId="{9EB82B8E-55DD-4CD0-85A8-C97F95783CCD}" type="sibTrans" cxnId="{4DC7067E-80B6-4C98-8A87-2C0080A763AB}">
      <dgm:prSet/>
      <dgm:spPr/>
      <dgm:t>
        <a:bodyPr/>
        <a:lstStyle/>
        <a:p>
          <a:endParaRPr lang="en-US"/>
        </a:p>
      </dgm:t>
    </dgm:pt>
    <dgm:pt modelId="{79AE08C1-273E-4444-B6F9-BA6365787BA5}">
      <dgm:prSet custT="1"/>
      <dgm:spPr/>
      <dgm:t>
        <a:bodyPr/>
        <a:lstStyle/>
        <a:p>
          <a:r>
            <a:rPr lang="en-US" sz="1800" smtClean="0"/>
            <a:t>Addressed RTC holdings for exited facilities</a:t>
          </a:r>
          <a:endParaRPr lang="en-US" sz="1800" dirty="0"/>
        </a:p>
      </dgm:t>
    </dgm:pt>
    <dgm:pt modelId="{6C2056B8-19FF-476D-8EB6-ACA4D0AFE0FE}" type="parTrans" cxnId="{6CB5A77C-3672-4228-9ED3-26C423DE7282}">
      <dgm:prSet/>
      <dgm:spPr/>
      <dgm:t>
        <a:bodyPr/>
        <a:lstStyle/>
        <a:p>
          <a:endParaRPr lang="en-US"/>
        </a:p>
      </dgm:t>
    </dgm:pt>
    <dgm:pt modelId="{94D5C8CF-79A8-40C7-AA41-006CC5E61E8D}" type="sibTrans" cxnId="{6CB5A77C-3672-4228-9ED3-26C423DE7282}">
      <dgm:prSet/>
      <dgm:spPr/>
      <dgm:t>
        <a:bodyPr/>
        <a:lstStyle/>
        <a:p>
          <a:endParaRPr lang="en-US"/>
        </a:p>
      </dgm:t>
    </dgm:pt>
    <dgm:pt modelId="{BF36DE79-8791-41C7-B444-1E43766F2183}" type="pres">
      <dgm:prSet presAssocID="{EB16C0D7-80A4-40DC-84AA-8579EE7A603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BBA4979-DC25-470D-A487-32FDF502F0E9}" type="pres">
      <dgm:prSet presAssocID="{38B8E25D-4830-4273-8F74-49A85106156F}" presName="compNode" presStyleCnt="0"/>
      <dgm:spPr/>
    </dgm:pt>
    <dgm:pt modelId="{449EF7C5-1464-4623-9305-C300C4A2F3B1}" type="pres">
      <dgm:prSet presAssocID="{38B8E25D-4830-4273-8F74-49A85106156F}" presName="aNode" presStyleLbl="bgShp" presStyleIdx="0" presStyleCnt="2"/>
      <dgm:spPr/>
      <dgm:t>
        <a:bodyPr/>
        <a:lstStyle/>
        <a:p>
          <a:endParaRPr lang="en-US"/>
        </a:p>
      </dgm:t>
    </dgm:pt>
    <dgm:pt modelId="{2AFB7BBC-9325-4392-ADFE-654A3770BA24}" type="pres">
      <dgm:prSet presAssocID="{38B8E25D-4830-4273-8F74-49A85106156F}" presName="textNode" presStyleLbl="bgShp" presStyleIdx="0" presStyleCnt="2"/>
      <dgm:spPr/>
      <dgm:t>
        <a:bodyPr/>
        <a:lstStyle/>
        <a:p>
          <a:endParaRPr lang="en-US"/>
        </a:p>
      </dgm:t>
    </dgm:pt>
    <dgm:pt modelId="{7AB8CEEA-0569-4D40-B559-13D8E0C37FF8}" type="pres">
      <dgm:prSet presAssocID="{38B8E25D-4830-4273-8F74-49A85106156F}" presName="compChildNode" presStyleCnt="0"/>
      <dgm:spPr/>
    </dgm:pt>
    <dgm:pt modelId="{C7951DBD-65DB-4F9E-8C4A-851040DEAD0B}" type="pres">
      <dgm:prSet presAssocID="{38B8E25D-4830-4273-8F74-49A85106156F}" presName="theInnerList" presStyleCnt="0"/>
      <dgm:spPr/>
    </dgm:pt>
    <dgm:pt modelId="{DF9AC449-9940-4324-8032-3A47B44E816F}" type="pres">
      <dgm:prSet presAssocID="{5EC78AF2-5D4D-4B2C-8B00-F73679C743EE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15348C-7138-4954-9C15-4E40AC777A45}" type="pres">
      <dgm:prSet presAssocID="{38B8E25D-4830-4273-8F74-49A85106156F}" presName="aSpace" presStyleCnt="0"/>
      <dgm:spPr/>
    </dgm:pt>
    <dgm:pt modelId="{3F47A988-1948-4D2D-AF66-5AA72B3AF805}" type="pres">
      <dgm:prSet presAssocID="{A52717A8-A7EA-438F-A735-662EB13DEA6B}" presName="compNode" presStyleCnt="0"/>
      <dgm:spPr/>
    </dgm:pt>
    <dgm:pt modelId="{A680A507-74EE-4AA5-97D6-52BC77BEBC51}" type="pres">
      <dgm:prSet presAssocID="{A52717A8-A7EA-438F-A735-662EB13DEA6B}" presName="aNode" presStyleLbl="bgShp" presStyleIdx="1" presStyleCnt="2"/>
      <dgm:spPr/>
      <dgm:t>
        <a:bodyPr/>
        <a:lstStyle/>
        <a:p>
          <a:endParaRPr lang="en-US"/>
        </a:p>
      </dgm:t>
    </dgm:pt>
    <dgm:pt modelId="{4E787AF7-437D-4A27-86B4-8368E7F15B35}" type="pres">
      <dgm:prSet presAssocID="{A52717A8-A7EA-438F-A735-662EB13DEA6B}" presName="textNode" presStyleLbl="bgShp" presStyleIdx="1" presStyleCnt="2"/>
      <dgm:spPr/>
      <dgm:t>
        <a:bodyPr/>
        <a:lstStyle/>
        <a:p>
          <a:endParaRPr lang="en-US"/>
        </a:p>
      </dgm:t>
    </dgm:pt>
    <dgm:pt modelId="{50F0DFDB-1F67-4A5E-B35B-A30E557D2B29}" type="pres">
      <dgm:prSet presAssocID="{A52717A8-A7EA-438F-A735-662EB13DEA6B}" presName="compChildNode" presStyleCnt="0"/>
      <dgm:spPr/>
    </dgm:pt>
    <dgm:pt modelId="{6780B885-95E1-452A-8255-C47F73280B24}" type="pres">
      <dgm:prSet presAssocID="{A52717A8-A7EA-438F-A735-662EB13DEA6B}" presName="theInnerList" presStyleCnt="0"/>
      <dgm:spPr/>
    </dgm:pt>
    <dgm:pt modelId="{038F2785-8DCB-4989-A457-F7F0638425C0}" type="pres">
      <dgm:prSet presAssocID="{2BADA07F-56EF-42AA-B709-9986BEDD89BB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188B1A-206E-4FA6-875E-A91196808060}" type="pres">
      <dgm:prSet presAssocID="{2BADA07F-56EF-42AA-B709-9986BEDD89BB}" presName="aSpace2" presStyleCnt="0"/>
      <dgm:spPr/>
    </dgm:pt>
    <dgm:pt modelId="{61910D9C-5E3C-4C30-8B44-AE1BF8C98142}" type="pres">
      <dgm:prSet presAssocID="{DA3DAC64-DFDA-4808-A9D0-592D46A7C5A7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66EB9-9DA3-41B0-BF86-52C239B785CA}" type="pres">
      <dgm:prSet presAssocID="{DA3DAC64-DFDA-4808-A9D0-592D46A7C5A7}" presName="aSpace2" presStyleCnt="0"/>
      <dgm:spPr/>
    </dgm:pt>
    <dgm:pt modelId="{494A7157-DA36-4323-806E-A6F65D902642}" type="pres">
      <dgm:prSet presAssocID="{79AE08C1-273E-4444-B6F9-BA6365787BA5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0A03EF8-F9DE-4534-B485-E9DC087151D1}" type="presOf" srcId="{A52717A8-A7EA-438F-A735-662EB13DEA6B}" destId="{A680A507-74EE-4AA5-97D6-52BC77BEBC51}" srcOrd="0" destOrd="0" presId="urn:microsoft.com/office/officeart/2005/8/layout/lProcess2"/>
    <dgm:cxn modelId="{45E53A91-5E60-4E08-8E4A-924B8BC629CA}" type="presOf" srcId="{38B8E25D-4830-4273-8F74-49A85106156F}" destId="{449EF7C5-1464-4623-9305-C300C4A2F3B1}" srcOrd="0" destOrd="0" presId="urn:microsoft.com/office/officeart/2005/8/layout/lProcess2"/>
    <dgm:cxn modelId="{363B50EC-014C-4515-970B-89026F72F16E}" srcId="{A52717A8-A7EA-438F-A735-662EB13DEA6B}" destId="{2BADA07F-56EF-42AA-B709-9986BEDD89BB}" srcOrd="0" destOrd="0" parTransId="{3782F43F-484F-4E5D-B988-CD6B6A26F3F1}" sibTransId="{DBD42BBD-A99A-4410-9A79-986DC39DF530}"/>
    <dgm:cxn modelId="{E71849BB-08BA-423A-A4B2-A3CDF3126F72}" type="presOf" srcId="{EB16C0D7-80A4-40DC-84AA-8579EE7A6031}" destId="{BF36DE79-8791-41C7-B444-1E43766F2183}" srcOrd="0" destOrd="0" presId="urn:microsoft.com/office/officeart/2005/8/layout/lProcess2"/>
    <dgm:cxn modelId="{199C2C11-75DA-4462-B193-675B875A212F}" type="presOf" srcId="{A52717A8-A7EA-438F-A735-662EB13DEA6B}" destId="{4E787AF7-437D-4A27-86B4-8368E7F15B35}" srcOrd="1" destOrd="0" presId="urn:microsoft.com/office/officeart/2005/8/layout/lProcess2"/>
    <dgm:cxn modelId="{2DB682D7-4432-4F52-9141-0C57B53A3DF2}" type="presOf" srcId="{2BADA07F-56EF-42AA-B709-9986BEDD89BB}" destId="{038F2785-8DCB-4989-A457-F7F0638425C0}" srcOrd="0" destOrd="0" presId="urn:microsoft.com/office/officeart/2005/8/layout/lProcess2"/>
    <dgm:cxn modelId="{51590A24-49F1-4EC7-9A6F-C86ED8293BF3}" srcId="{EB16C0D7-80A4-40DC-84AA-8579EE7A6031}" destId="{38B8E25D-4830-4273-8F74-49A85106156F}" srcOrd="0" destOrd="0" parTransId="{1A8C6720-17C2-4278-8D4A-2635AB6E5BB0}" sibTransId="{B88821DC-09AE-449E-AF3C-FD474314F9DE}"/>
    <dgm:cxn modelId="{E3B9CE8A-F5BF-4D77-B3D9-4606F62A6F1C}" srcId="{38B8E25D-4830-4273-8F74-49A85106156F}" destId="{5EC78AF2-5D4D-4B2C-8B00-F73679C743EE}" srcOrd="0" destOrd="0" parTransId="{B1F6AAA9-730C-48D9-8FF2-44584FEE5098}" sibTransId="{EBB933A2-6116-42F8-9A91-B470D4FEDEBD}"/>
    <dgm:cxn modelId="{6D3F2E89-33A3-4B92-964C-394A2E49B1C8}" srcId="{EB16C0D7-80A4-40DC-84AA-8579EE7A6031}" destId="{A52717A8-A7EA-438F-A735-662EB13DEA6B}" srcOrd="1" destOrd="0" parTransId="{650F3E99-9AFB-4D96-A4D1-98169D45A166}" sibTransId="{F1197ADC-42D5-497C-A32E-07724D6C45D2}"/>
    <dgm:cxn modelId="{4DC7067E-80B6-4C98-8A87-2C0080A763AB}" srcId="{A52717A8-A7EA-438F-A735-662EB13DEA6B}" destId="{DA3DAC64-DFDA-4808-A9D0-592D46A7C5A7}" srcOrd="1" destOrd="0" parTransId="{191607FE-7663-412C-AE1B-F4FF53190FD2}" sibTransId="{9EB82B8E-55DD-4CD0-85A8-C97F95783CCD}"/>
    <dgm:cxn modelId="{6CB5A77C-3672-4228-9ED3-26C423DE7282}" srcId="{A52717A8-A7EA-438F-A735-662EB13DEA6B}" destId="{79AE08C1-273E-4444-B6F9-BA6365787BA5}" srcOrd="2" destOrd="0" parTransId="{6C2056B8-19FF-476D-8EB6-ACA4D0AFE0FE}" sibTransId="{94D5C8CF-79A8-40C7-AA41-006CC5E61E8D}"/>
    <dgm:cxn modelId="{27C1201D-F006-4DEC-AEDF-3A6A65F63971}" type="presOf" srcId="{38B8E25D-4830-4273-8F74-49A85106156F}" destId="{2AFB7BBC-9325-4392-ADFE-654A3770BA24}" srcOrd="1" destOrd="0" presId="urn:microsoft.com/office/officeart/2005/8/layout/lProcess2"/>
    <dgm:cxn modelId="{7E6D3298-D882-4557-BEDB-64FB07CE8AC5}" type="presOf" srcId="{DA3DAC64-DFDA-4808-A9D0-592D46A7C5A7}" destId="{61910D9C-5E3C-4C30-8B44-AE1BF8C98142}" srcOrd="0" destOrd="0" presId="urn:microsoft.com/office/officeart/2005/8/layout/lProcess2"/>
    <dgm:cxn modelId="{6803D34E-041A-4AB9-BB7C-138FCDB5D39A}" type="presOf" srcId="{79AE08C1-273E-4444-B6F9-BA6365787BA5}" destId="{494A7157-DA36-4323-806E-A6F65D902642}" srcOrd="0" destOrd="0" presId="urn:microsoft.com/office/officeart/2005/8/layout/lProcess2"/>
    <dgm:cxn modelId="{27540011-DF67-4605-812E-F736ADED7BF8}" type="presOf" srcId="{5EC78AF2-5D4D-4B2C-8B00-F73679C743EE}" destId="{DF9AC449-9940-4324-8032-3A47B44E816F}" srcOrd="0" destOrd="0" presId="urn:microsoft.com/office/officeart/2005/8/layout/lProcess2"/>
    <dgm:cxn modelId="{60208374-9C88-4094-AFC4-1D51B98DEE05}" type="presParOf" srcId="{BF36DE79-8791-41C7-B444-1E43766F2183}" destId="{3BBA4979-DC25-470D-A487-32FDF502F0E9}" srcOrd="0" destOrd="0" presId="urn:microsoft.com/office/officeart/2005/8/layout/lProcess2"/>
    <dgm:cxn modelId="{20417DB5-953B-40B0-ADCB-1C6ACEB3B5E0}" type="presParOf" srcId="{3BBA4979-DC25-470D-A487-32FDF502F0E9}" destId="{449EF7C5-1464-4623-9305-C300C4A2F3B1}" srcOrd="0" destOrd="0" presId="urn:microsoft.com/office/officeart/2005/8/layout/lProcess2"/>
    <dgm:cxn modelId="{EDD8A5C5-2B2D-4F10-B70C-6063379C1AF3}" type="presParOf" srcId="{3BBA4979-DC25-470D-A487-32FDF502F0E9}" destId="{2AFB7BBC-9325-4392-ADFE-654A3770BA24}" srcOrd="1" destOrd="0" presId="urn:microsoft.com/office/officeart/2005/8/layout/lProcess2"/>
    <dgm:cxn modelId="{1D761A7F-DE8B-4EC3-8F75-138FA5BC8F68}" type="presParOf" srcId="{3BBA4979-DC25-470D-A487-32FDF502F0E9}" destId="{7AB8CEEA-0569-4D40-B559-13D8E0C37FF8}" srcOrd="2" destOrd="0" presId="urn:microsoft.com/office/officeart/2005/8/layout/lProcess2"/>
    <dgm:cxn modelId="{FA9361B7-7CBD-4754-8370-C7589B07A0B5}" type="presParOf" srcId="{7AB8CEEA-0569-4D40-B559-13D8E0C37FF8}" destId="{C7951DBD-65DB-4F9E-8C4A-851040DEAD0B}" srcOrd="0" destOrd="0" presId="urn:microsoft.com/office/officeart/2005/8/layout/lProcess2"/>
    <dgm:cxn modelId="{BFA2BBC0-66FC-4FFF-81C6-399308C0781B}" type="presParOf" srcId="{C7951DBD-65DB-4F9E-8C4A-851040DEAD0B}" destId="{DF9AC449-9940-4324-8032-3A47B44E816F}" srcOrd="0" destOrd="0" presId="urn:microsoft.com/office/officeart/2005/8/layout/lProcess2"/>
    <dgm:cxn modelId="{820893B6-51FA-4B15-B3B2-FF9B9DE5498B}" type="presParOf" srcId="{BF36DE79-8791-41C7-B444-1E43766F2183}" destId="{1F15348C-7138-4954-9C15-4E40AC777A45}" srcOrd="1" destOrd="0" presId="urn:microsoft.com/office/officeart/2005/8/layout/lProcess2"/>
    <dgm:cxn modelId="{613F8122-DC36-41C5-951B-C924D9D51A49}" type="presParOf" srcId="{BF36DE79-8791-41C7-B444-1E43766F2183}" destId="{3F47A988-1948-4D2D-AF66-5AA72B3AF805}" srcOrd="2" destOrd="0" presId="urn:microsoft.com/office/officeart/2005/8/layout/lProcess2"/>
    <dgm:cxn modelId="{2988FE13-AD1E-43FB-BA45-8547CB881F02}" type="presParOf" srcId="{3F47A988-1948-4D2D-AF66-5AA72B3AF805}" destId="{A680A507-74EE-4AA5-97D6-52BC77BEBC51}" srcOrd="0" destOrd="0" presId="urn:microsoft.com/office/officeart/2005/8/layout/lProcess2"/>
    <dgm:cxn modelId="{A27441C8-DCA5-4FC1-A5AE-5399EA78B23A}" type="presParOf" srcId="{3F47A988-1948-4D2D-AF66-5AA72B3AF805}" destId="{4E787AF7-437D-4A27-86B4-8368E7F15B35}" srcOrd="1" destOrd="0" presId="urn:microsoft.com/office/officeart/2005/8/layout/lProcess2"/>
    <dgm:cxn modelId="{DA64E97D-4A98-43E6-97E7-461D259A8428}" type="presParOf" srcId="{3F47A988-1948-4D2D-AF66-5AA72B3AF805}" destId="{50F0DFDB-1F67-4A5E-B35B-A30E557D2B29}" srcOrd="2" destOrd="0" presId="urn:microsoft.com/office/officeart/2005/8/layout/lProcess2"/>
    <dgm:cxn modelId="{10E7CC7B-FFF6-42E7-B921-94EB8D9E4F1D}" type="presParOf" srcId="{50F0DFDB-1F67-4A5E-B35B-A30E557D2B29}" destId="{6780B885-95E1-452A-8255-C47F73280B24}" srcOrd="0" destOrd="0" presId="urn:microsoft.com/office/officeart/2005/8/layout/lProcess2"/>
    <dgm:cxn modelId="{D516AEA8-ADB4-4C4A-BBF3-36F6330C8256}" type="presParOf" srcId="{6780B885-95E1-452A-8255-C47F73280B24}" destId="{038F2785-8DCB-4989-A457-F7F0638425C0}" srcOrd="0" destOrd="0" presId="urn:microsoft.com/office/officeart/2005/8/layout/lProcess2"/>
    <dgm:cxn modelId="{B74F822C-2351-4BDD-A463-A8A409CD5E31}" type="presParOf" srcId="{6780B885-95E1-452A-8255-C47F73280B24}" destId="{6E188B1A-206E-4FA6-875E-A91196808060}" srcOrd="1" destOrd="0" presId="urn:microsoft.com/office/officeart/2005/8/layout/lProcess2"/>
    <dgm:cxn modelId="{48C8BA68-8635-4E75-978D-FCFA3216E924}" type="presParOf" srcId="{6780B885-95E1-452A-8255-C47F73280B24}" destId="{61910D9C-5E3C-4C30-8B44-AE1BF8C98142}" srcOrd="2" destOrd="0" presId="urn:microsoft.com/office/officeart/2005/8/layout/lProcess2"/>
    <dgm:cxn modelId="{E5CB362C-6491-49AE-822E-70F3F5E47AC2}" type="presParOf" srcId="{6780B885-95E1-452A-8255-C47F73280B24}" destId="{26766EB9-9DA3-41B0-BF86-52C239B785CA}" srcOrd="3" destOrd="0" presId="urn:microsoft.com/office/officeart/2005/8/layout/lProcess2"/>
    <dgm:cxn modelId="{1DAB21A9-DE9E-419D-8ABC-C6D28B07BFF5}" type="presParOf" srcId="{6780B885-95E1-452A-8255-C47F73280B24}" destId="{494A7157-DA36-4323-806E-A6F65D902642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8FED30-7546-42FD-8365-E21CB92F3F95}" type="doc">
      <dgm:prSet loTypeId="urn:microsoft.com/office/officeart/2005/8/layout/vList3" loCatId="picture" qsTypeId="urn:microsoft.com/office/officeart/2005/8/quickstyle/simple1" qsCatId="simple" csTypeId="urn:microsoft.com/office/officeart/2005/8/colors/accent1_2" csCatId="accent1" phldr="1"/>
      <dgm:spPr/>
    </dgm:pt>
    <dgm:pt modelId="{7EDBCE93-BF64-49EC-B616-F3BDBF6C321F}">
      <dgm:prSet phldrT="[Text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l"/>
          <a:r>
            <a:rPr lang="en-US" u="none" dirty="0" smtClean="0"/>
            <a:t>Establishes eligibility criteria for facilities to opt-out of RECLAIM</a:t>
          </a:r>
          <a:endParaRPr lang="en-US" u="none" dirty="0"/>
        </a:p>
      </dgm:t>
    </dgm:pt>
    <dgm:pt modelId="{0DF6CF26-3A60-4AE4-A4B4-B948CF3711DA}" type="parTrans" cxnId="{797F38B8-8FF0-4710-BBEF-3344A17DCE2F}">
      <dgm:prSet/>
      <dgm:spPr/>
      <dgm:t>
        <a:bodyPr/>
        <a:lstStyle/>
        <a:p>
          <a:endParaRPr lang="en-US"/>
        </a:p>
      </dgm:t>
    </dgm:pt>
    <dgm:pt modelId="{B59210CF-A8E6-4AEF-90DF-CC73C52D368D}" type="sibTrans" cxnId="{797F38B8-8FF0-4710-BBEF-3344A17DCE2F}">
      <dgm:prSet/>
      <dgm:spPr/>
      <dgm:t>
        <a:bodyPr/>
        <a:lstStyle/>
        <a:p>
          <a:endParaRPr lang="en-US"/>
        </a:p>
      </dgm:t>
    </dgm:pt>
    <dgm:pt modelId="{14F3EA55-297A-4798-9FDF-CFB671196CF0}">
      <dgm:prSet phldrT="[Text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l"/>
          <a:r>
            <a:rPr lang="en-US" dirty="0" smtClean="0"/>
            <a:t>Establishes procedures for facilities to opt-out of RECLAIM</a:t>
          </a:r>
          <a:endParaRPr lang="en-US" dirty="0"/>
        </a:p>
      </dgm:t>
    </dgm:pt>
    <dgm:pt modelId="{28617378-4FA0-4BC1-97F2-3DAC4F7ED39F}" type="parTrans" cxnId="{7568CAD0-F3C0-4F57-BEE7-2DD0FE243948}">
      <dgm:prSet/>
      <dgm:spPr/>
      <dgm:t>
        <a:bodyPr/>
        <a:lstStyle/>
        <a:p>
          <a:endParaRPr lang="en-US"/>
        </a:p>
      </dgm:t>
    </dgm:pt>
    <dgm:pt modelId="{F9A5D10D-13C2-414B-8834-88F0075AB110}" type="sibTrans" cxnId="{7568CAD0-F3C0-4F57-BEE7-2DD0FE243948}">
      <dgm:prSet/>
      <dgm:spPr/>
      <dgm:t>
        <a:bodyPr/>
        <a:lstStyle/>
        <a:p>
          <a:endParaRPr lang="en-US"/>
        </a:p>
      </dgm:t>
    </dgm:pt>
    <dgm:pt modelId="{1E79A590-6B35-42D4-BC62-386A5E9F5898}" type="pres">
      <dgm:prSet presAssocID="{268FED30-7546-42FD-8365-E21CB92F3F95}" presName="linearFlow" presStyleCnt="0">
        <dgm:presLayoutVars>
          <dgm:dir/>
          <dgm:resizeHandles val="exact"/>
        </dgm:presLayoutVars>
      </dgm:prSet>
      <dgm:spPr/>
    </dgm:pt>
    <dgm:pt modelId="{A0CC8A25-21D5-4094-969B-B45598325CB1}" type="pres">
      <dgm:prSet presAssocID="{7EDBCE93-BF64-49EC-B616-F3BDBF6C321F}" presName="composite" presStyleCnt="0"/>
      <dgm:spPr/>
    </dgm:pt>
    <dgm:pt modelId="{ECE05096-8FE2-4558-A506-57C89BF94684}" type="pres">
      <dgm:prSet presAssocID="{7EDBCE93-BF64-49EC-B616-F3BDBF6C321F}" presName="imgShp" presStyleLbl="fgImgPlace1" presStyleIdx="0" presStyleCnt="2"/>
      <dgm:spPr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endParaRPr lang="en-US"/>
        </a:p>
      </dgm:t>
    </dgm:pt>
    <dgm:pt modelId="{42AEAC87-4C7A-4060-8BC2-FB5E35C52B94}" type="pres">
      <dgm:prSet presAssocID="{7EDBCE93-BF64-49EC-B616-F3BDBF6C321F}" presName="tx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F32191-CB6B-4EBD-9185-FBF304065E59}" type="pres">
      <dgm:prSet presAssocID="{B59210CF-A8E6-4AEF-90DF-CC73C52D368D}" presName="spacing" presStyleCnt="0"/>
      <dgm:spPr/>
    </dgm:pt>
    <dgm:pt modelId="{278B00B8-B80F-492C-B455-BF19B89A32EE}" type="pres">
      <dgm:prSet presAssocID="{14F3EA55-297A-4798-9FDF-CFB671196CF0}" presName="composite" presStyleCnt="0"/>
      <dgm:spPr/>
    </dgm:pt>
    <dgm:pt modelId="{53E2D274-EF4B-4235-8224-404AD9732366}" type="pres">
      <dgm:prSet presAssocID="{14F3EA55-297A-4798-9FDF-CFB671196CF0}" presName="imgShp" presStyleLbl="f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endParaRPr lang="en-US"/>
        </a:p>
      </dgm:t>
    </dgm:pt>
    <dgm:pt modelId="{C52A77EE-ECC4-4711-8B93-CBC828EB14EA}" type="pres">
      <dgm:prSet presAssocID="{14F3EA55-297A-4798-9FDF-CFB671196CF0}" presName="tx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2BBC33A-4F9D-4206-9910-666C22CCCEAE}" type="presOf" srcId="{14F3EA55-297A-4798-9FDF-CFB671196CF0}" destId="{C52A77EE-ECC4-4711-8B93-CBC828EB14EA}" srcOrd="0" destOrd="0" presId="urn:microsoft.com/office/officeart/2005/8/layout/vList3"/>
    <dgm:cxn modelId="{797F38B8-8FF0-4710-BBEF-3344A17DCE2F}" srcId="{268FED30-7546-42FD-8365-E21CB92F3F95}" destId="{7EDBCE93-BF64-49EC-B616-F3BDBF6C321F}" srcOrd="0" destOrd="0" parTransId="{0DF6CF26-3A60-4AE4-A4B4-B948CF3711DA}" sibTransId="{B59210CF-A8E6-4AEF-90DF-CC73C52D368D}"/>
    <dgm:cxn modelId="{7568CAD0-F3C0-4F57-BEE7-2DD0FE243948}" srcId="{268FED30-7546-42FD-8365-E21CB92F3F95}" destId="{14F3EA55-297A-4798-9FDF-CFB671196CF0}" srcOrd="1" destOrd="0" parTransId="{28617378-4FA0-4BC1-97F2-3DAC4F7ED39F}" sibTransId="{F9A5D10D-13C2-414B-8834-88F0075AB110}"/>
    <dgm:cxn modelId="{861981CA-6A11-49AB-BE64-0670FD6CF874}" type="presOf" srcId="{268FED30-7546-42FD-8365-E21CB92F3F95}" destId="{1E79A590-6B35-42D4-BC62-386A5E9F5898}" srcOrd="0" destOrd="0" presId="urn:microsoft.com/office/officeart/2005/8/layout/vList3"/>
    <dgm:cxn modelId="{E1575E54-8C6E-4B8C-A92B-327BA69D6564}" type="presOf" srcId="{7EDBCE93-BF64-49EC-B616-F3BDBF6C321F}" destId="{42AEAC87-4C7A-4060-8BC2-FB5E35C52B94}" srcOrd="0" destOrd="0" presId="urn:microsoft.com/office/officeart/2005/8/layout/vList3"/>
    <dgm:cxn modelId="{FD543BC9-D10D-47EA-9C2E-68783650C10D}" type="presParOf" srcId="{1E79A590-6B35-42D4-BC62-386A5E9F5898}" destId="{A0CC8A25-21D5-4094-969B-B45598325CB1}" srcOrd="0" destOrd="0" presId="urn:microsoft.com/office/officeart/2005/8/layout/vList3"/>
    <dgm:cxn modelId="{D4BDD148-AE8A-43B4-B82A-ADCAF78D86D2}" type="presParOf" srcId="{A0CC8A25-21D5-4094-969B-B45598325CB1}" destId="{ECE05096-8FE2-4558-A506-57C89BF94684}" srcOrd="0" destOrd="0" presId="urn:microsoft.com/office/officeart/2005/8/layout/vList3"/>
    <dgm:cxn modelId="{6A60553E-5AA2-49AE-9C89-0F1EADB09D8E}" type="presParOf" srcId="{A0CC8A25-21D5-4094-969B-B45598325CB1}" destId="{42AEAC87-4C7A-4060-8BC2-FB5E35C52B94}" srcOrd="1" destOrd="0" presId="urn:microsoft.com/office/officeart/2005/8/layout/vList3"/>
    <dgm:cxn modelId="{67A0C70A-053B-4DC6-A494-CF33C4E2BE93}" type="presParOf" srcId="{1E79A590-6B35-42D4-BC62-386A5E9F5898}" destId="{86F32191-CB6B-4EBD-9185-FBF304065E59}" srcOrd="1" destOrd="0" presId="urn:microsoft.com/office/officeart/2005/8/layout/vList3"/>
    <dgm:cxn modelId="{3BD11BF9-08B4-4A9B-9220-14D3E473271F}" type="presParOf" srcId="{1E79A590-6B35-42D4-BC62-386A5E9F5898}" destId="{278B00B8-B80F-492C-B455-BF19B89A32EE}" srcOrd="2" destOrd="0" presId="urn:microsoft.com/office/officeart/2005/8/layout/vList3"/>
    <dgm:cxn modelId="{6A2DA5E3-B704-4AEC-B1F8-53775905E79E}" type="presParOf" srcId="{278B00B8-B80F-492C-B455-BF19B89A32EE}" destId="{53E2D274-EF4B-4235-8224-404AD9732366}" srcOrd="0" destOrd="0" presId="urn:microsoft.com/office/officeart/2005/8/layout/vList3"/>
    <dgm:cxn modelId="{95D25722-962C-4531-A5FA-44640EBA30CD}" type="presParOf" srcId="{278B00B8-B80F-492C-B455-BF19B89A32EE}" destId="{C52A77EE-ECC4-4711-8B93-CBC828EB14E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8FED30-7546-42FD-8365-E21CB92F3F95}" type="doc">
      <dgm:prSet loTypeId="urn:microsoft.com/office/officeart/2005/8/layout/vList3" loCatId="picture" qsTypeId="urn:microsoft.com/office/officeart/2005/8/quickstyle/simple1" qsCatId="simple" csTypeId="urn:microsoft.com/office/officeart/2005/8/colors/accent1_2" csCatId="accent1" phldr="1"/>
      <dgm:spPr/>
    </dgm:pt>
    <dgm:pt modelId="{7EDBCE93-BF64-49EC-B616-F3BDBF6C321F}">
      <dgm:prSet phldrT="[Text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l"/>
          <a:r>
            <a:rPr lang="en-US" dirty="0" smtClean="0"/>
            <a:t>Revises eligibility criteria for facilities to be identified as ready to exit</a:t>
          </a:r>
          <a:endParaRPr lang="en-US" dirty="0"/>
        </a:p>
      </dgm:t>
    </dgm:pt>
    <dgm:pt modelId="{0DF6CF26-3A60-4AE4-A4B4-B948CF3711DA}" type="parTrans" cxnId="{797F38B8-8FF0-4710-BBEF-3344A17DCE2F}">
      <dgm:prSet/>
      <dgm:spPr/>
      <dgm:t>
        <a:bodyPr/>
        <a:lstStyle/>
        <a:p>
          <a:endParaRPr lang="en-US"/>
        </a:p>
      </dgm:t>
    </dgm:pt>
    <dgm:pt modelId="{B59210CF-A8E6-4AEF-90DF-CC73C52D368D}" type="sibTrans" cxnId="{797F38B8-8FF0-4710-BBEF-3344A17DCE2F}">
      <dgm:prSet/>
      <dgm:spPr/>
      <dgm:t>
        <a:bodyPr/>
        <a:lstStyle/>
        <a:p>
          <a:endParaRPr lang="en-US"/>
        </a:p>
      </dgm:t>
    </dgm:pt>
    <dgm:pt modelId="{14F3EA55-297A-4798-9FDF-CFB671196CF0}">
      <dgm:prSet phldrT="[Text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l"/>
          <a:r>
            <a:rPr lang="en-US" dirty="0" smtClean="0"/>
            <a:t>Establishes an option for facilities to remain in RECLAIM if issued an initial determination notification</a:t>
          </a:r>
          <a:endParaRPr lang="en-US" dirty="0"/>
        </a:p>
      </dgm:t>
    </dgm:pt>
    <dgm:pt modelId="{28617378-4FA0-4BC1-97F2-3DAC4F7ED39F}" type="parTrans" cxnId="{7568CAD0-F3C0-4F57-BEE7-2DD0FE243948}">
      <dgm:prSet/>
      <dgm:spPr/>
      <dgm:t>
        <a:bodyPr/>
        <a:lstStyle/>
        <a:p>
          <a:endParaRPr lang="en-US"/>
        </a:p>
      </dgm:t>
    </dgm:pt>
    <dgm:pt modelId="{F9A5D10D-13C2-414B-8834-88F0075AB110}" type="sibTrans" cxnId="{7568CAD0-F3C0-4F57-BEE7-2DD0FE243948}">
      <dgm:prSet/>
      <dgm:spPr/>
      <dgm:t>
        <a:bodyPr/>
        <a:lstStyle/>
        <a:p>
          <a:endParaRPr lang="en-US"/>
        </a:p>
      </dgm:t>
    </dgm:pt>
    <dgm:pt modelId="{6FE8DA2A-5D5F-4D35-96F3-D28B19BEC700}">
      <dgm:prSet phldrT="[Text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l"/>
          <a:r>
            <a:rPr lang="en-US" dirty="0" smtClean="0"/>
            <a:t>Adds provision for exiting facilities regarding NSR offsets</a:t>
          </a:r>
          <a:endParaRPr lang="en-US" dirty="0"/>
        </a:p>
      </dgm:t>
    </dgm:pt>
    <dgm:pt modelId="{064EAE3C-26E4-4868-8EE4-48519A6162DA}" type="parTrans" cxnId="{B67C9268-0428-45A8-98A4-882D23B8376C}">
      <dgm:prSet/>
      <dgm:spPr/>
      <dgm:t>
        <a:bodyPr/>
        <a:lstStyle/>
        <a:p>
          <a:endParaRPr lang="en-US"/>
        </a:p>
      </dgm:t>
    </dgm:pt>
    <dgm:pt modelId="{7881D76E-5A41-4AEB-ADE6-448E716F75FF}" type="sibTrans" cxnId="{B67C9268-0428-45A8-98A4-882D23B8376C}">
      <dgm:prSet/>
      <dgm:spPr/>
      <dgm:t>
        <a:bodyPr/>
        <a:lstStyle/>
        <a:p>
          <a:endParaRPr lang="en-US"/>
        </a:p>
      </dgm:t>
    </dgm:pt>
    <dgm:pt modelId="{4D2EE8ED-479F-43AC-95B8-454F41E3D7C2}">
      <dgm:prSet phldrT="[Text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l"/>
          <a:r>
            <a:rPr lang="en-US" dirty="0" smtClean="0"/>
            <a:t>Removes provision requiring reporting of infinite year block NOx RTC (IYB) prices</a:t>
          </a:r>
          <a:endParaRPr lang="en-US" dirty="0"/>
        </a:p>
      </dgm:t>
    </dgm:pt>
    <dgm:pt modelId="{342B65BC-AA4E-48F1-91A1-0AFAA4B9CCF6}" type="parTrans" cxnId="{324274F4-109E-475A-8B2B-E5CABD3A4A98}">
      <dgm:prSet/>
      <dgm:spPr/>
      <dgm:t>
        <a:bodyPr/>
        <a:lstStyle/>
        <a:p>
          <a:endParaRPr lang="en-US"/>
        </a:p>
      </dgm:t>
    </dgm:pt>
    <dgm:pt modelId="{D7F497F8-A608-4165-B1D8-5140D620CF7F}" type="sibTrans" cxnId="{324274F4-109E-475A-8B2B-E5CABD3A4A98}">
      <dgm:prSet/>
      <dgm:spPr/>
      <dgm:t>
        <a:bodyPr/>
        <a:lstStyle/>
        <a:p>
          <a:endParaRPr lang="en-US"/>
        </a:p>
      </dgm:t>
    </dgm:pt>
    <dgm:pt modelId="{1E79A590-6B35-42D4-BC62-386A5E9F5898}" type="pres">
      <dgm:prSet presAssocID="{268FED30-7546-42FD-8365-E21CB92F3F95}" presName="linearFlow" presStyleCnt="0">
        <dgm:presLayoutVars>
          <dgm:dir/>
          <dgm:resizeHandles val="exact"/>
        </dgm:presLayoutVars>
      </dgm:prSet>
      <dgm:spPr/>
    </dgm:pt>
    <dgm:pt modelId="{A0CC8A25-21D5-4094-969B-B45598325CB1}" type="pres">
      <dgm:prSet presAssocID="{7EDBCE93-BF64-49EC-B616-F3BDBF6C321F}" presName="composite" presStyleCnt="0"/>
      <dgm:spPr/>
    </dgm:pt>
    <dgm:pt modelId="{ECE05096-8FE2-4558-A506-57C89BF94684}" type="pres">
      <dgm:prSet presAssocID="{7EDBCE93-BF64-49EC-B616-F3BDBF6C321F}" presName="imgShp" presStyleLbl="fgImgPlace1" presStyleIdx="0" presStyleCnt="4"/>
      <dgm:spPr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endParaRPr lang="en-US"/>
        </a:p>
      </dgm:t>
    </dgm:pt>
    <dgm:pt modelId="{42AEAC87-4C7A-4060-8BC2-FB5E35C52B94}" type="pres">
      <dgm:prSet presAssocID="{7EDBCE93-BF64-49EC-B616-F3BDBF6C321F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F32191-CB6B-4EBD-9185-FBF304065E59}" type="pres">
      <dgm:prSet presAssocID="{B59210CF-A8E6-4AEF-90DF-CC73C52D368D}" presName="spacing" presStyleCnt="0"/>
      <dgm:spPr/>
    </dgm:pt>
    <dgm:pt modelId="{278B00B8-B80F-492C-B455-BF19B89A32EE}" type="pres">
      <dgm:prSet presAssocID="{14F3EA55-297A-4798-9FDF-CFB671196CF0}" presName="composite" presStyleCnt="0"/>
      <dgm:spPr/>
    </dgm:pt>
    <dgm:pt modelId="{53E2D274-EF4B-4235-8224-404AD9732366}" type="pres">
      <dgm:prSet presAssocID="{14F3EA55-297A-4798-9FDF-CFB671196CF0}" presName="imgShp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endParaRPr lang="en-US"/>
        </a:p>
      </dgm:t>
    </dgm:pt>
    <dgm:pt modelId="{C52A77EE-ECC4-4711-8B93-CBC828EB14EA}" type="pres">
      <dgm:prSet presAssocID="{14F3EA55-297A-4798-9FDF-CFB671196CF0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46D6A8-DDFA-4703-A1CF-14CFEA2C613A}" type="pres">
      <dgm:prSet presAssocID="{F9A5D10D-13C2-414B-8834-88F0075AB110}" presName="spacing" presStyleCnt="0"/>
      <dgm:spPr/>
    </dgm:pt>
    <dgm:pt modelId="{9A4396C3-CA0D-4B6A-9E4D-0479C17CE096}" type="pres">
      <dgm:prSet presAssocID="{6FE8DA2A-5D5F-4D35-96F3-D28B19BEC700}" presName="composite" presStyleCnt="0"/>
      <dgm:spPr/>
    </dgm:pt>
    <dgm:pt modelId="{59C3FB5D-FA17-473E-9F24-B296112A1854}" type="pres">
      <dgm:prSet presAssocID="{6FE8DA2A-5D5F-4D35-96F3-D28B19BEC700}" presName="imgShp" presStyleLbl="fgImgPlace1" presStyleIdx="2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</dgm:pt>
    <dgm:pt modelId="{9D5B1466-FA80-4CB1-B37A-38C8416BB40D}" type="pres">
      <dgm:prSet presAssocID="{6FE8DA2A-5D5F-4D35-96F3-D28B19BEC700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E11253-0C31-4364-A930-66D40AACB1A8}" type="pres">
      <dgm:prSet presAssocID="{7881D76E-5A41-4AEB-ADE6-448E716F75FF}" presName="spacing" presStyleCnt="0"/>
      <dgm:spPr/>
    </dgm:pt>
    <dgm:pt modelId="{921D010A-309F-40C6-A39A-ACD12DABE0AD}" type="pres">
      <dgm:prSet presAssocID="{4D2EE8ED-479F-43AC-95B8-454F41E3D7C2}" presName="composite" presStyleCnt="0"/>
      <dgm:spPr/>
    </dgm:pt>
    <dgm:pt modelId="{12E0BAC7-F31F-405F-9437-37635ECDF7E3}" type="pres">
      <dgm:prSet presAssocID="{4D2EE8ED-479F-43AC-95B8-454F41E3D7C2}" presName="imgShp" presStyleLbl="fgImgPlace1" presStyleIdx="3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</dgm:pt>
    <dgm:pt modelId="{D15CA9A7-33FB-4C2B-AF39-7D9D8A223D7C}" type="pres">
      <dgm:prSet presAssocID="{4D2EE8ED-479F-43AC-95B8-454F41E3D7C2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24274F4-109E-475A-8B2B-E5CABD3A4A98}" srcId="{268FED30-7546-42FD-8365-E21CB92F3F95}" destId="{4D2EE8ED-479F-43AC-95B8-454F41E3D7C2}" srcOrd="3" destOrd="0" parTransId="{342B65BC-AA4E-48F1-91A1-0AFAA4B9CCF6}" sibTransId="{D7F497F8-A608-4165-B1D8-5140D620CF7F}"/>
    <dgm:cxn modelId="{E0C218AB-83CA-490C-9771-49B394F67E8F}" type="presOf" srcId="{6FE8DA2A-5D5F-4D35-96F3-D28B19BEC700}" destId="{9D5B1466-FA80-4CB1-B37A-38C8416BB40D}" srcOrd="0" destOrd="0" presId="urn:microsoft.com/office/officeart/2005/8/layout/vList3"/>
    <dgm:cxn modelId="{B67C9268-0428-45A8-98A4-882D23B8376C}" srcId="{268FED30-7546-42FD-8365-E21CB92F3F95}" destId="{6FE8DA2A-5D5F-4D35-96F3-D28B19BEC700}" srcOrd="2" destOrd="0" parTransId="{064EAE3C-26E4-4868-8EE4-48519A6162DA}" sibTransId="{7881D76E-5A41-4AEB-ADE6-448E716F75FF}"/>
    <dgm:cxn modelId="{7568CAD0-F3C0-4F57-BEE7-2DD0FE243948}" srcId="{268FED30-7546-42FD-8365-E21CB92F3F95}" destId="{14F3EA55-297A-4798-9FDF-CFB671196CF0}" srcOrd="1" destOrd="0" parTransId="{28617378-4FA0-4BC1-97F2-3DAC4F7ED39F}" sibTransId="{F9A5D10D-13C2-414B-8834-88F0075AB110}"/>
    <dgm:cxn modelId="{2C6D0B07-F037-49B9-AC94-C99A835B6D9D}" type="presOf" srcId="{268FED30-7546-42FD-8365-E21CB92F3F95}" destId="{1E79A590-6B35-42D4-BC62-386A5E9F5898}" srcOrd="0" destOrd="0" presId="urn:microsoft.com/office/officeart/2005/8/layout/vList3"/>
    <dgm:cxn modelId="{D8C3666C-4E11-4C95-A020-CFA6A244E94F}" type="presOf" srcId="{14F3EA55-297A-4798-9FDF-CFB671196CF0}" destId="{C52A77EE-ECC4-4711-8B93-CBC828EB14EA}" srcOrd="0" destOrd="0" presId="urn:microsoft.com/office/officeart/2005/8/layout/vList3"/>
    <dgm:cxn modelId="{BF12EC4B-AD55-4E28-83F6-1990F25C8435}" type="presOf" srcId="{7EDBCE93-BF64-49EC-B616-F3BDBF6C321F}" destId="{42AEAC87-4C7A-4060-8BC2-FB5E35C52B94}" srcOrd="0" destOrd="0" presId="urn:microsoft.com/office/officeart/2005/8/layout/vList3"/>
    <dgm:cxn modelId="{EAACA3AE-5E0A-4304-B82F-80EA7F83984A}" type="presOf" srcId="{4D2EE8ED-479F-43AC-95B8-454F41E3D7C2}" destId="{D15CA9A7-33FB-4C2B-AF39-7D9D8A223D7C}" srcOrd="0" destOrd="0" presId="urn:microsoft.com/office/officeart/2005/8/layout/vList3"/>
    <dgm:cxn modelId="{797F38B8-8FF0-4710-BBEF-3344A17DCE2F}" srcId="{268FED30-7546-42FD-8365-E21CB92F3F95}" destId="{7EDBCE93-BF64-49EC-B616-F3BDBF6C321F}" srcOrd="0" destOrd="0" parTransId="{0DF6CF26-3A60-4AE4-A4B4-B948CF3711DA}" sibTransId="{B59210CF-A8E6-4AEF-90DF-CC73C52D368D}"/>
    <dgm:cxn modelId="{CCB5FE7E-1E16-499E-9A23-D8B608E8AE6F}" type="presParOf" srcId="{1E79A590-6B35-42D4-BC62-386A5E9F5898}" destId="{A0CC8A25-21D5-4094-969B-B45598325CB1}" srcOrd="0" destOrd="0" presId="urn:microsoft.com/office/officeart/2005/8/layout/vList3"/>
    <dgm:cxn modelId="{C1376CE1-243D-4D7C-8CCE-AE3C870911CC}" type="presParOf" srcId="{A0CC8A25-21D5-4094-969B-B45598325CB1}" destId="{ECE05096-8FE2-4558-A506-57C89BF94684}" srcOrd="0" destOrd="0" presId="urn:microsoft.com/office/officeart/2005/8/layout/vList3"/>
    <dgm:cxn modelId="{33901D40-7B65-4FEA-867C-66B6AB8207D2}" type="presParOf" srcId="{A0CC8A25-21D5-4094-969B-B45598325CB1}" destId="{42AEAC87-4C7A-4060-8BC2-FB5E35C52B94}" srcOrd="1" destOrd="0" presId="urn:microsoft.com/office/officeart/2005/8/layout/vList3"/>
    <dgm:cxn modelId="{24A09567-4E6D-469A-81BB-42EBF5EFC9EB}" type="presParOf" srcId="{1E79A590-6B35-42D4-BC62-386A5E9F5898}" destId="{86F32191-CB6B-4EBD-9185-FBF304065E59}" srcOrd="1" destOrd="0" presId="urn:microsoft.com/office/officeart/2005/8/layout/vList3"/>
    <dgm:cxn modelId="{0444DB8E-0AA6-4A78-9270-D0E9FF85E39C}" type="presParOf" srcId="{1E79A590-6B35-42D4-BC62-386A5E9F5898}" destId="{278B00B8-B80F-492C-B455-BF19B89A32EE}" srcOrd="2" destOrd="0" presId="urn:microsoft.com/office/officeart/2005/8/layout/vList3"/>
    <dgm:cxn modelId="{C656B591-C207-46BB-B6EF-E2E14DF32A4D}" type="presParOf" srcId="{278B00B8-B80F-492C-B455-BF19B89A32EE}" destId="{53E2D274-EF4B-4235-8224-404AD9732366}" srcOrd="0" destOrd="0" presId="urn:microsoft.com/office/officeart/2005/8/layout/vList3"/>
    <dgm:cxn modelId="{FAA0B06D-E66A-4D14-BEB2-7CB727AD03CA}" type="presParOf" srcId="{278B00B8-B80F-492C-B455-BF19B89A32EE}" destId="{C52A77EE-ECC4-4711-8B93-CBC828EB14EA}" srcOrd="1" destOrd="0" presId="urn:microsoft.com/office/officeart/2005/8/layout/vList3"/>
    <dgm:cxn modelId="{D7B7218D-51DF-4C04-A182-05E60E9B1C9E}" type="presParOf" srcId="{1E79A590-6B35-42D4-BC62-386A5E9F5898}" destId="{1B46D6A8-DDFA-4703-A1CF-14CFEA2C613A}" srcOrd="3" destOrd="0" presId="urn:microsoft.com/office/officeart/2005/8/layout/vList3"/>
    <dgm:cxn modelId="{0B35BE69-4492-47AB-B53A-A890C3106800}" type="presParOf" srcId="{1E79A590-6B35-42D4-BC62-386A5E9F5898}" destId="{9A4396C3-CA0D-4B6A-9E4D-0479C17CE096}" srcOrd="4" destOrd="0" presId="urn:microsoft.com/office/officeart/2005/8/layout/vList3"/>
    <dgm:cxn modelId="{C27DB65C-2DBD-4392-9956-7CBA2D2222BB}" type="presParOf" srcId="{9A4396C3-CA0D-4B6A-9E4D-0479C17CE096}" destId="{59C3FB5D-FA17-473E-9F24-B296112A1854}" srcOrd="0" destOrd="0" presId="urn:microsoft.com/office/officeart/2005/8/layout/vList3"/>
    <dgm:cxn modelId="{A057EA0E-C79D-49F6-B8A4-DC60FBF70980}" type="presParOf" srcId="{9A4396C3-CA0D-4B6A-9E4D-0479C17CE096}" destId="{9D5B1466-FA80-4CB1-B37A-38C8416BB40D}" srcOrd="1" destOrd="0" presId="urn:microsoft.com/office/officeart/2005/8/layout/vList3"/>
    <dgm:cxn modelId="{7018CC9B-F4E3-472F-8A1B-2DF3CCF4E0D2}" type="presParOf" srcId="{1E79A590-6B35-42D4-BC62-386A5E9F5898}" destId="{49E11253-0C31-4364-A930-66D40AACB1A8}" srcOrd="5" destOrd="0" presId="urn:microsoft.com/office/officeart/2005/8/layout/vList3"/>
    <dgm:cxn modelId="{1B48F355-438C-4591-AA7C-7A0ECCFEEAA8}" type="presParOf" srcId="{1E79A590-6B35-42D4-BC62-386A5E9F5898}" destId="{921D010A-309F-40C6-A39A-ACD12DABE0AD}" srcOrd="6" destOrd="0" presId="urn:microsoft.com/office/officeart/2005/8/layout/vList3"/>
    <dgm:cxn modelId="{C2BC60C0-F351-489A-8A36-52D77A91B23B}" type="presParOf" srcId="{921D010A-309F-40C6-A39A-ACD12DABE0AD}" destId="{12E0BAC7-F31F-405F-9437-37635ECDF7E3}" srcOrd="0" destOrd="0" presId="urn:microsoft.com/office/officeart/2005/8/layout/vList3"/>
    <dgm:cxn modelId="{CD2BFA30-85CD-419A-A36E-C2463D0AC441}" type="presParOf" srcId="{921D010A-309F-40C6-A39A-ACD12DABE0AD}" destId="{D15CA9A7-33FB-4C2B-AF39-7D9D8A223D7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B4837FA-9D8E-479A-8ECA-DDF5FAFEB527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F2F2CBE-4BE0-4155-B8FE-E935F1F21944}">
      <dgm:prSet phldrT="[Text]"/>
      <dgm:spPr>
        <a:solidFill>
          <a:srgbClr val="7030A0"/>
        </a:solidFill>
      </dgm:spPr>
      <dgm:t>
        <a:bodyPr/>
        <a:lstStyle/>
        <a:p>
          <a:r>
            <a:rPr lang="en-US" dirty="0" smtClean="0"/>
            <a:t>Revised Criteria</a:t>
          </a:r>
          <a:endParaRPr lang="en-US" dirty="0"/>
        </a:p>
      </dgm:t>
    </dgm:pt>
    <dgm:pt modelId="{D7507240-EF12-4D1B-B234-B80B7945AD68}" type="parTrans" cxnId="{F0B39839-6451-4C1F-9041-8CAA3C7A0809}">
      <dgm:prSet/>
      <dgm:spPr/>
      <dgm:t>
        <a:bodyPr/>
        <a:lstStyle/>
        <a:p>
          <a:endParaRPr lang="en-US"/>
        </a:p>
      </dgm:t>
    </dgm:pt>
    <dgm:pt modelId="{38BB269F-923F-4871-BF48-41C90B7AAFE7}" type="sibTrans" cxnId="{F0B39839-6451-4C1F-9041-8CAA3C7A0809}">
      <dgm:prSet/>
      <dgm:spPr/>
      <dgm:t>
        <a:bodyPr/>
        <a:lstStyle/>
        <a:p>
          <a:endParaRPr lang="en-US"/>
        </a:p>
      </dgm:t>
    </dgm:pt>
    <dgm:pt modelId="{6CB9306B-C91B-46E7-85F0-42E82981E075}">
      <dgm:prSet phldrT="[Text]"/>
      <dgm:spPr>
        <a:solidFill>
          <a:srgbClr val="B3A4F4">
            <a:alpha val="89804"/>
          </a:srgbClr>
        </a:solidFill>
      </dgm:spPr>
      <dgm:t>
        <a:bodyPr/>
        <a:lstStyle/>
        <a:p>
          <a:pPr algn="l">
            <a:lnSpc>
              <a:spcPct val="100000"/>
            </a:lnSpc>
          </a:pPr>
          <a:r>
            <a:rPr lang="en-US" dirty="0" smtClean="0">
              <a:solidFill>
                <a:schemeClr val="tx1"/>
              </a:solidFill>
            </a:rPr>
            <a:t>Facility does not have NOx emitting equipment that is subject to a non-RECLAIM rule that regulates NOx emissions and exempts such NOx emitting equipment</a:t>
          </a:r>
          <a:endParaRPr lang="en-US" dirty="0">
            <a:solidFill>
              <a:schemeClr val="tx1"/>
            </a:solidFill>
          </a:endParaRPr>
        </a:p>
      </dgm:t>
    </dgm:pt>
    <dgm:pt modelId="{79751DBE-56FE-4D2E-9316-2D550A7BE156}" type="parTrans" cxnId="{8D8A5610-9D8D-4A05-A2E5-B2B3BF123485}">
      <dgm:prSet/>
      <dgm:spPr>
        <a:solidFill>
          <a:srgbClr val="BDACEC"/>
        </a:solidFill>
        <a:ln w="57150">
          <a:solidFill>
            <a:srgbClr val="BDACEC"/>
          </a:solidFill>
        </a:ln>
      </dgm:spPr>
      <dgm:t>
        <a:bodyPr/>
        <a:lstStyle/>
        <a:p>
          <a:endParaRPr lang="en-US">
            <a:ln w="57150">
              <a:solidFill>
                <a:schemeClr val="tx1"/>
              </a:solidFill>
            </a:ln>
          </a:endParaRPr>
        </a:p>
      </dgm:t>
    </dgm:pt>
    <dgm:pt modelId="{A0057263-4823-4926-A4CC-7E4062F1C67D}" type="sibTrans" cxnId="{8D8A5610-9D8D-4A05-A2E5-B2B3BF123485}">
      <dgm:prSet/>
      <dgm:spPr/>
      <dgm:t>
        <a:bodyPr/>
        <a:lstStyle/>
        <a:p>
          <a:endParaRPr lang="en-US"/>
        </a:p>
      </dgm:t>
    </dgm:pt>
    <dgm:pt modelId="{4096C1BE-8EC7-4A32-9720-87F12A8E7726}">
      <dgm:prSet phldrT="[Text]"/>
      <dgm:spPr>
        <a:solidFill>
          <a:srgbClr val="B3A4F4">
            <a:alpha val="90000"/>
          </a:srgbClr>
        </a:solidFill>
      </dgm:spPr>
      <dgm:t>
        <a:bodyPr/>
        <a:lstStyle/>
        <a:p>
          <a:pPr algn="l"/>
          <a:r>
            <a:rPr lang="en-US" dirty="0" smtClean="0">
              <a:solidFill>
                <a:schemeClr val="tx1"/>
              </a:solidFill>
            </a:rPr>
            <a:t>Facility does not have non-combustion NOx equipment that has no applicable non-RECLAIM rule that pertains to such NOx emissions</a:t>
          </a:r>
          <a:endParaRPr lang="en-US" dirty="0">
            <a:solidFill>
              <a:schemeClr val="tx1"/>
            </a:solidFill>
          </a:endParaRPr>
        </a:p>
      </dgm:t>
    </dgm:pt>
    <dgm:pt modelId="{22269314-E5BE-403F-9B4B-D0FF61E37FE3}" type="parTrans" cxnId="{AC5310C3-F779-41BF-B8F1-D0949396B3E2}">
      <dgm:prSet/>
      <dgm:spPr>
        <a:solidFill>
          <a:srgbClr val="7030A0"/>
        </a:solidFill>
        <a:ln w="57150">
          <a:solidFill>
            <a:srgbClr val="BDACEC"/>
          </a:solidFill>
        </a:ln>
      </dgm:spPr>
      <dgm:t>
        <a:bodyPr/>
        <a:lstStyle/>
        <a:p>
          <a:endParaRPr lang="en-US"/>
        </a:p>
      </dgm:t>
    </dgm:pt>
    <dgm:pt modelId="{C4425892-9758-4872-B70C-0901F65B574B}" type="sibTrans" cxnId="{AC5310C3-F779-41BF-B8F1-D0949396B3E2}">
      <dgm:prSet/>
      <dgm:spPr/>
      <dgm:t>
        <a:bodyPr/>
        <a:lstStyle/>
        <a:p>
          <a:endParaRPr lang="en-US"/>
        </a:p>
      </dgm:t>
    </dgm:pt>
    <dgm:pt modelId="{E4BC2223-51E4-4CE7-A8F5-EB874511D5CF}">
      <dgm:prSet phldrT="[Text]"/>
      <dgm:spPr/>
      <dgm:t>
        <a:bodyPr/>
        <a:lstStyle/>
        <a:p>
          <a:r>
            <a:rPr lang="en-US" dirty="0" smtClean="0"/>
            <a:t>Old Criteria</a:t>
          </a:r>
          <a:endParaRPr lang="en-US" dirty="0"/>
        </a:p>
      </dgm:t>
    </dgm:pt>
    <dgm:pt modelId="{6350B625-93AA-492C-94A2-3AA5B91E0D67}" type="parTrans" cxnId="{5B55FC85-14EA-4D58-BB27-DB8D2273B0E4}">
      <dgm:prSet/>
      <dgm:spPr/>
      <dgm:t>
        <a:bodyPr/>
        <a:lstStyle/>
        <a:p>
          <a:endParaRPr lang="en-US"/>
        </a:p>
      </dgm:t>
    </dgm:pt>
    <dgm:pt modelId="{0ED80FC1-8A1C-415B-9F16-6F79599C1A7B}" type="sibTrans" cxnId="{5B55FC85-14EA-4D58-BB27-DB8D2273B0E4}">
      <dgm:prSet/>
      <dgm:spPr/>
      <dgm:t>
        <a:bodyPr/>
        <a:lstStyle/>
        <a:p>
          <a:endParaRPr lang="en-US"/>
        </a:p>
      </dgm:t>
    </dgm:pt>
    <dgm:pt modelId="{72D6A6DA-5C8B-4AF5-8EB6-B8CD325964C2}">
      <dgm:prSet phldrT="[Text]"/>
      <dgm:spPr>
        <a:solidFill>
          <a:srgbClr val="6D9FEF">
            <a:alpha val="89804"/>
          </a:srgbClr>
        </a:solidFill>
      </dgm:spPr>
      <dgm:t>
        <a:bodyPr/>
        <a:lstStyle/>
        <a:p>
          <a:pPr algn="l"/>
          <a:r>
            <a:rPr lang="en-US" dirty="0" smtClean="0">
              <a:solidFill>
                <a:schemeClr val="tx1"/>
              </a:solidFill>
            </a:rPr>
            <a:t>Facility has emissions from Rule 219 equipment, unless the equipment would be subject to a command-and-control rule that it cannot reasonably comply with, equipment with various location permits, or unpermitted equipment</a:t>
          </a:r>
          <a:endParaRPr lang="en-US" dirty="0">
            <a:solidFill>
              <a:schemeClr val="tx1"/>
            </a:solidFill>
          </a:endParaRPr>
        </a:p>
      </dgm:t>
    </dgm:pt>
    <dgm:pt modelId="{AF9B442A-E5D7-4D1F-B5F6-20B2389E0E49}" type="parTrans" cxnId="{4E2E0630-36BA-4EE2-997F-3A6F1FAEC46E}">
      <dgm:prSet/>
      <dgm:spPr>
        <a:ln w="57150">
          <a:solidFill>
            <a:srgbClr val="6D9FEF"/>
          </a:solidFill>
        </a:ln>
      </dgm:spPr>
      <dgm:t>
        <a:bodyPr/>
        <a:lstStyle/>
        <a:p>
          <a:endParaRPr lang="en-US"/>
        </a:p>
      </dgm:t>
    </dgm:pt>
    <dgm:pt modelId="{6E08792C-D4DF-4E29-ACC7-2A793DA41E38}" type="sibTrans" cxnId="{4E2E0630-36BA-4EE2-997F-3A6F1FAEC46E}">
      <dgm:prSet/>
      <dgm:spPr/>
      <dgm:t>
        <a:bodyPr/>
        <a:lstStyle/>
        <a:p>
          <a:endParaRPr lang="en-US"/>
        </a:p>
      </dgm:t>
    </dgm:pt>
    <dgm:pt modelId="{8E08515A-1043-4FBA-B7A7-F6B157FC9669}">
      <dgm:prSet phldrT="[Text]"/>
      <dgm:spPr>
        <a:solidFill>
          <a:srgbClr val="6D9FEF">
            <a:alpha val="90000"/>
          </a:srgbClr>
        </a:solidFill>
      </dgm:spPr>
      <dgm:t>
        <a:bodyPr/>
        <a:lstStyle/>
        <a:p>
          <a:pPr algn="ctr"/>
          <a:r>
            <a:rPr lang="en-US" dirty="0" smtClean="0">
              <a:solidFill>
                <a:schemeClr val="tx1"/>
              </a:solidFill>
            </a:rPr>
            <a:t>Facility’s NOx RECLAIM equipment meets current command-and-control BARCT rules</a:t>
          </a:r>
          <a:endParaRPr lang="en-US" dirty="0">
            <a:solidFill>
              <a:schemeClr val="tx1"/>
            </a:solidFill>
          </a:endParaRPr>
        </a:p>
      </dgm:t>
    </dgm:pt>
    <dgm:pt modelId="{86326099-1041-4208-8D9A-3BD0A37B1A90}" type="parTrans" cxnId="{745B7641-D6C2-46C7-BCC6-C2546EFD3627}">
      <dgm:prSet/>
      <dgm:spPr>
        <a:ln w="57150">
          <a:solidFill>
            <a:srgbClr val="6D9FEF"/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50CC180-3CEF-4CA9-BDA0-2E6FC2FF7B6B}" type="sibTrans" cxnId="{745B7641-D6C2-46C7-BCC6-C2546EFD3627}">
      <dgm:prSet/>
      <dgm:spPr/>
      <dgm:t>
        <a:bodyPr/>
        <a:lstStyle/>
        <a:p>
          <a:endParaRPr lang="en-US"/>
        </a:p>
      </dgm:t>
    </dgm:pt>
    <dgm:pt modelId="{72F526CB-F503-4DDB-9BCA-31CEAF051F02}" type="pres">
      <dgm:prSet presAssocID="{BB4837FA-9D8E-479A-8ECA-DDF5FAFEB52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D867105-6695-40C2-987B-F48A9B9690FC}" type="pres">
      <dgm:prSet presAssocID="{0F2F2CBE-4BE0-4155-B8FE-E935F1F21944}" presName="root" presStyleCnt="0"/>
      <dgm:spPr/>
    </dgm:pt>
    <dgm:pt modelId="{BB6FF83A-3582-4E2A-BD30-B0399D9F1E1C}" type="pres">
      <dgm:prSet presAssocID="{0F2F2CBE-4BE0-4155-B8FE-E935F1F21944}" presName="rootComposite" presStyleCnt="0"/>
      <dgm:spPr/>
    </dgm:pt>
    <dgm:pt modelId="{8DB1B896-1AA0-4A89-B155-22A24151FD07}" type="pres">
      <dgm:prSet presAssocID="{0F2F2CBE-4BE0-4155-B8FE-E935F1F21944}" presName="rootText" presStyleLbl="node1" presStyleIdx="0" presStyleCnt="2" custScaleX="94509" custScaleY="39462" custLinFactX="100000" custLinFactNeighborX="137229" custLinFactNeighborY="-15051"/>
      <dgm:spPr/>
      <dgm:t>
        <a:bodyPr/>
        <a:lstStyle/>
        <a:p>
          <a:endParaRPr lang="en-US"/>
        </a:p>
      </dgm:t>
    </dgm:pt>
    <dgm:pt modelId="{28B69050-BD49-4BD9-864B-6E64881762A8}" type="pres">
      <dgm:prSet presAssocID="{0F2F2CBE-4BE0-4155-B8FE-E935F1F21944}" presName="rootConnector" presStyleLbl="node1" presStyleIdx="0" presStyleCnt="2"/>
      <dgm:spPr/>
      <dgm:t>
        <a:bodyPr/>
        <a:lstStyle/>
        <a:p>
          <a:endParaRPr lang="en-US"/>
        </a:p>
      </dgm:t>
    </dgm:pt>
    <dgm:pt modelId="{7FA360BC-ECD6-44FC-8F23-F9AAF08F6D40}" type="pres">
      <dgm:prSet presAssocID="{0F2F2CBE-4BE0-4155-B8FE-E935F1F21944}" presName="childShape" presStyleCnt="0"/>
      <dgm:spPr/>
    </dgm:pt>
    <dgm:pt modelId="{9B4D9A3A-2DCA-425C-BA57-A3F07908B7BF}" type="pres">
      <dgm:prSet presAssocID="{79751DBE-56FE-4D2E-9316-2D550A7BE156}" presName="Name13" presStyleLbl="parChTrans1D2" presStyleIdx="0" presStyleCnt="4"/>
      <dgm:spPr/>
      <dgm:t>
        <a:bodyPr/>
        <a:lstStyle/>
        <a:p>
          <a:endParaRPr lang="en-US"/>
        </a:p>
      </dgm:t>
    </dgm:pt>
    <dgm:pt modelId="{95CA31E8-DE49-4073-A37B-C8EF78CB5F8D}" type="pres">
      <dgm:prSet presAssocID="{6CB9306B-C91B-46E7-85F0-42E82981E075}" presName="childText" presStyleLbl="bgAcc1" presStyleIdx="0" presStyleCnt="4" custScaleX="271050" custScaleY="89573" custLinFactX="100000" custLinFactNeighborX="196761" custLinFactNeighborY="-240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2729C7-0A01-4D4E-A2F3-4AB809E6EADA}" type="pres">
      <dgm:prSet presAssocID="{22269314-E5BE-403F-9B4B-D0FF61E37FE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8A2C4FD3-5712-4A67-A147-087B5BE125E6}" type="pres">
      <dgm:prSet presAssocID="{4096C1BE-8EC7-4A32-9720-87F12A8E7726}" presName="childText" presStyleLbl="bgAcc1" presStyleIdx="1" presStyleCnt="4" custScaleX="271060" custScaleY="80936" custLinFactX="100000" custLinFactNeighborX="196761" custLinFactNeighborY="-379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13D911-86A2-4887-8860-7B4395381B54}" type="pres">
      <dgm:prSet presAssocID="{E4BC2223-51E4-4CE7-A8F5-EB874511D5CF}" presName="root" presStyleCnt="0"/>
      <dgm:spPr/>
    </dgm:pt>
    <dgm:pt modelId="{D1A85DC1-2041-49F7-B36A-FDCE9A1A0637}" type="pres">
      <dgm:prSet presAssocID="{E4BC2223-51E4-4CE7-A8F5-EB874511D5CF}" presName="rootComposite" presStyleCnt="0"/>
      <dgm:spPr/>
    </dgm:pt>
    <dgm:pt modelId="{F0C87778-134B-47E0-ADE7-CF07E36DBE9D}" type="pres">
      <dgm:prSet presAssocID="{E4BC2223-51E4-4CE7-A8F5-EB874511D5CF}" presName="rootText" presStyleLbl="node1" presStyleIdx="1" presStyleCnt="2" custScaleX="90394" custScaleY="37472" custLinFactX="-100000" custLinFactNeighborX="-142753" custLinFactNeighborY="-13061"/>
      <dgm:spPr/>
      <dgm:t>
        <a:bodyPr/>
        <a:lstStyle/>
        <a:p>
          <a:endParaRPr lang="en-US"/>
        </a:p>
      </dgm:t>
    </dgm:pt>
    <dgm:pt modelId="{77DE8E0D-9FEE-40F3-9C53-40672FFF3D2C}" type="pres">
      <dgm:prSet presAssocID="{E4BC2223-51E4-4CE7-A8F5-EB874511D5CF}" presName="rootConnector" presStyleLbl="node1" presStyleIdx="1" presStyleCnt="2"/>
      <dgm:spPr/>
      <dgm:t>
        <a:bodyPr/>
        <a:lstStyle/>
        <a:p>
          <a:endParaRPr lang="en-US"/>
        </a:p>
      </dgm:t>
    </dgm:pt>
    <dgm:pt modelId="{C43EA145-CC00-401A-A07E-6CB9D7DB6D45}" type="pres">
      <dgm:prSet presAssocID="{E4BC2223-51E4-4CE7-A8F5-EB874511D5CF}" presName="childShape" presStyleCnt="0"/>
      <dgm:spPr/>
    </dgm:pt>
    <dgm:pt modelId="{3D415326-A1EA-481D-80BE-0974AA55CCBE}" type="pres">
      <dgm:prSet presAssocID="{AF9B442A-E5D7-4D1F-B5F6-20B2389E0E49}" presName="Name13" presStyleLbl="parChTrans1D2" presStyleIdx="2" presStyleCnt="4"/>
      <dgm:spPr/>
      <dgm:t>
        <a:bodyPr/>
        <a:lstStyle/>
        <a:p>
          <a:endParaRPr lang="en-US"/>
        </a:p>
      </dgm:t>
    </dgm:pt>
    <dgm:pt modelId="{D40DDA83-ED57-44B4-8B03-1A7E9FAEAC9A}" type="pres">
      <dgm:prSet presAssocID="{72D6A6DA-5C8B-4AF5-8EB6-B8CD325964C2}" presName="childText" presStyleLbl="bgAcc1" presStyleIdx="2" presStyleCnt="4" custScaleX="267136" custScaleY="89238" custLinFactX="-103059" custLinFactNeighborX="-200000" custLinFactNeighborY="-200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09DA89-EC34-49EF-8A2F-5D5897646D1C}" type="pres">
      <dgm:prSet presAssocID="{86326099-1041-4208-8D9A-3BD0A37B1A90}" presName="Name13" presStyleLbl="parChTrans1D2" presStyleIdx="3" presStyleCnt="4"/>
      <dgm:spPr/>
      <dgm:t>
        <a:bodyPr/>
        <a:lstStyle/>
        <a:p>
          <a:endParaRPr lang="en-US"/>
        </a:p>
      </dgm:t>
    </dgm:pt>
    <dgm:pt modelId="{DB3B0FFF-6D7F-4086-AE83-2FABB333138D}" type="pres">
      <dgm:prSet presAssocID="{8E08515A-1043-4FBA-B7A7-F6B157FC9669}" presName="childText" presStyleLbl="bgAcc1" presStyleIdx="3" presStyleCnt="4" custScaleX="266381" custScaleY="83261" custLinFactX="-102507" custLinFactNeighborX="-200000" custLinFactNeighborY="-356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01333C0-B54D-4C36-87FE-AF01F761D84E}" type="presOf" srcId="{4096C1BE-8EC7-4A32-9720-87F12A8E7726}" destId="{8A2C4FD3-5712-4A67-A147-087B5BE125E6}" srcOrd="0" destOrd="0" presId="urn:microsoft.com/office/officeart/2005/8/layout/hierarchy3"/>
    <dgm:cxn modelId="{F0B39839-6451-4C1F-9041-8CAA3C7A0809}" srcId="{BB4837FA-9D8E-479A-8ECA-DDF5FAFEB527}" destId="{0F2F2CBE-4BE0-4155-B8FE-E935F1F21944}" srcOrd="0" destOrd="0" parTransId="{D7507240-EF12-4D1B-B234-B80B7945AD68}" sibTransId="{38BB269F-923F-4871-BF48-41C90B7AAFE7}"/>
    <dgm:cxn modelId="{57333054-005B-4AA5-AA6E-5B64A976BFF8}" type="presOf" srcId="{72D6A6DA-5C8B-4AF5-8EB6-B8CD325964C2}" destId="{D40DDA83-ED57-44B4-8B03-1A7E9FAEAC9A}" srcOrd="0" destOrd="0" presId="urn:microsoft.com/office/officeart/2005/8/layout/hierarchy3"/>
    <dgm:cxn modelId="{8859B1C4-2840-4D94-B452-49357F858EF9}" type="presOf" srcId="{22269314-E5BE-403F-9B4B-D0FF61E37FE3}" destId="{402729C7-0A01-4D4E-A2F3-4AB809E6EADA}" srcOrd="0" destOrd="0" presId="urn:microsoft.com/office/officeart/2005/8/layout/hierarchy3"/>
    <dgm:cxn modelId="{5B55FC85-14EA-4D58-BB27-DB8D2273B0E4}" srcId="{BB4837FA-9D8E-479A-8ECA-DDF5FAFEB527}" destId="{E4BC2223-51E4-4CE7-A8F5-EB874511D5CF}" srcOrd="1" destOrd="0" parTransId="{6350B625-93AA-492C-94A2-3AA5B91E0D67}" sibTransId="{0ED80FC1-8A1C-415B-9F16-6F79599C1A7B}"/>
    <dgm:cxn modelId="{A1329011-90CF-422C-8A91-DEAF4A25A353}" type="presOf" srcId="{0F2F2CBE-4BE0-4155-B8FE-E935F1F21944}" destId="{8DB1B896-1AA0-4A89-B155-22A24151FD07}" srcOrd="0" destOrd="0" presId="urn:microsoft.com/office/officeart/2005/8/layout/hierarchy3"/>
    <dgm:cxn modelId="{FE66FF5A-3EE8-4EBF-831A-150AAAF59FDD}" type="presOf" srcId="{86326099-1041-4208-8D9A-3BD0A37B1A90}" destId="{E309DA89-EC34-49EF-8A2F-5D5897646D1C}" srcOrd="0" destOrd="0" presId="urn:microsoft.com/office/officeart/2005/8/layout/hierarchy3"/>
    <dgm:cxn modelId="{33090031-37CC-49A8-A095-29EECE9482AC}" type="presOf" srcId="{E4BC2223-51E4-4CE7-A8F5-EB874511D5CF}" destId="{77DE8E0D-9FEE-40F3-9C53-40672FFF3D2C}" srcOrd="1" destOrd="0" presId="urn:microsoft.com/office/officeart/2005/8/layout/hierarchy3"/>
    <dgm:cxn modelId="{AC5310C3-F779-41BF-B8F1-D0949396B3E2}" srcId="{0F2F2CBE-4BE0-4155-B8FE-E935F1F21944}" destId="{4096C1BE-8EC7-4A32-9720-87F12A8E7726}" srcOrd="1" destOrd="0" parTransId="{22269314-E5BE-403F-9B4B-D0FF61E37FE3}" sibTransId="{C4425892-9758-4872-B70C-0901F65B574B}"/>
    <dgm:cxn modelId="{05B1DD38-D91F-4AC5-9358-2DC3617B26BF}" type="presOf" srcId="{E4BC2223-51E4-4CE7-A8F5-EB874511D5CF}" destId="{F0C87778-134B-47E0-ADE7-CF07E36DBE9D}" srcOrd="0" destOrd="0" presId="urn:microsoft.com/office/officeart/2005/8/layout/hierarchy3"/>
    <dgm:cxn modelId="{4E2E0630-36BA-4EE2-997F-3A6F1FAEC46E}" srcId="{E4BC2223-51E4-4CE7-A8F5-EB874511D5CF}" destId="{72D6A6DA-5C8B-4AF5-8EB6-B8CD325964C2}" srcOrd="0" destOrd="0" parTransId="{AF9B442A-E5D7-4D1F-B5F6-20B2389E0E49}" sibTransId="{6E08792C-D4DF-4E29-ACC7-2A793DA41E38}"/>
    <dgm:cxn modelId="{05F5BD43-6090-4E71-96F2-4E2226A5B144}" type="presOf" srcId="{0F2F2CBE-4BE0-4155-B8FE-E935F1F21944}" destId="{28B69050-BD49-4BD9-864B-6E64881762A8}" srcOrd="1" destOrd="0" presId="urn:microsoft.com/office/officeart/2005/8/layout/hierarchy3"/>
    <dgm:cxn modelId="{969E5D3B-6E4A-48FB-BF54-2C33720BA0FA}" type="presOf" srcId="{BB4837FA-9D8E-479A-8ECA-DDF5FAFEB527}" destId="{72F526CB-F503-4DDB-9BCA-31CEAF051F02}" srcOrd="0" destOrd="0" presId="urn:microsoft.com/office/officeart/2005/8/layout/hierarchy3"/>
    <dgm:cxn modelId="{745B7641-D6C2-46C7-BCC6-C2546EFD3627}" srcId="{E4BC2223-51E4-4CE7-A8F5-EB874511D5CF}" destId="{8E08515A-1043-4FBA-B7A7-F6B157FC9669}" srcOrd="1" destOrd="0" parTransId="{86326099-1041-4208-8D9A-3BD0A37B1A90}" sibTransId="{950CC180-3CEF-4CA9-BDA0-2E6FC2FF7B6B}"/>
    <dgm:cxn modelId="{393478E3-08FE-4558-9094-C60CDE880B1C}" type="presOf" srcId="{8E08515A-1043-4FBA-B7A7-F6B157FC9669}" destId="{DB3B0FFF-6D7F-4086-AE83-2FABB333138D}" srcOrd="0" destOrd="0" presId="urn:microsoft.com/office/officeart/2005/8/layout/hierarchy3"/>
    <dgm:cxn modelId="{4D9EF85B-CE55-4190-BA19-9960DBCE9EED}" type="presOf" srcId="{79751DBE-56FE-4D2E-9316-2D550A7BE156}" destId="{9B4D9A3A-2DCA-425C-BA57-A3F07908B7BF}" srcOrd="0" destOrd="0" presId="urn:microsoft.com/office/officeart/2005/8/layout/hierarchy3"/>
    <dgm:cxn modelId="{FD185F35-ED72-44FD-9A03-3E4931CECC7C}" type="presOf" srcId="{AF9B442A-E5D7-4D1F-B5F6-20B2389E0E49}" destId="{3D415326-A1EA-481D-80BE-0974AA55CCBE}" srcOrd="0" destOrd="0" presId="urn:microsoft.com/office/officeart/2005/8/layout/hierarchy3"/>
    <dgm:cxn modelId="{8D8A5610-9D8D-4A05-A2E5-B2B3BF123485}" srcId="{0F2F2CBE-4BE0-4155-B8FE-E935F1F21944}" destId="{6CB9306B-C91B-46E7-85F0-42E82981E075}" srcOrd="0" destOrd="0" parTransId="{79751DBE-56FE-4D2E-9316-2D550A7BE156}" sibTransId="{A0057263-4823-4926-A4CC-7E4062F1C67D}"/>
    <dgm:cxn modelId="{FACEB622-298D-4E65-AAF0-4284CD645479}" type="presOf" srcId="{6CB9306B-C91B-46E7-85F0-42E82981E075}" destId="{95CA31E8-DE49-4073-A37B-C8EF78CB5F8D}" srcOrd="0" destOrd="0" presId="urn:microsoft.com/office/officeart/2005/8/layout/hierarchy3"/>
    <dgm:cxn modelId="{762C58FE-E0D0-4337-8A2C-5087106A31D4}" type="presParOf" srcId="{72F526CB-F503-4DDB-9BCA-31CEAF051F02}" destId="{CD867105-6695-40C2-987B-F48A9B9690FC}" srcOrd="0" destOrd="0" presId="urn:microsoft.com/office/officeart/2005/8/layout/hierarchy3"/>
    <dgm:cxn modelId="{C89D2F03-FB6C-4BD7-A8D7-12B52E831D75}" type="presParOf" srcId="{CD867105-6695-40C2-987B-F48A9B9690FC}" destId="{BB6FF83A-3582-4E2A-BD30-B0399D9F1E1C}" srcOrd="0" destOrd="0" presId="urn:microsoft.com/office/officeart/2005/8/layout/hierarchy3"/>
    <dgm:cxn modelId="{C079FAA2-13A5-42F1-BE45-B035EA55081B}" type="presParOf" srcId="{BB6FF83A-3582-4E2A-BD30-B0399D9F1E1C}" destId="{8DB1B896-1AA0-4A89-B155-22A24151FD07}" srcOrd="0" destOrd="0" presId="urn:microsoft.com/office/officeart/2005/8/layout/hierarchy3"/>
    <dgm:cxn modelId="{BFC4D48C-4033-41FE-89EB-247FBA0CE022}" type="presParOf" srcId="{BB6FF83A-3582-4E2A-BD30-B0399D9F1E1C}" destId="{28B69050-BD49-4BD9-864B-6E64881762A8}" srcOrd="1" destOrd="0" presId="urn:microsoft.com/office/officeart/2005/8/layout/hierarchy3"/>
    <dgm:cxn modelId="{57EE9010-6E1B-4E63-866C-C7531E75B07B}" type="presParOf" srcId="{CD867105-6695-40C2-987B-F48A9B9690FC}" destId="{7FA360BC-ECD6-44FC-8F23-F9AAF08F6D40}" srcOrd="1" destOrd="0" presId="urn:microsoft.com/office/officeart/2005/8/layout/hierarchy3"/>
    <dgm:cxn modelId="{86136371-20AD-4295-9449-7610CB72FFB8}" type="presParOf" srcId="{7FA360BC-ECD6-44FC-8F23-F9AAF08F6D40}" destId="{9B4D9A3A-2DCA-425C-BA57-A3F07908B7BF}" srcOrd="0" destOrd="0" presId="urn:microsoft.com/office/officeart/2005/8/layout/hierarchy3"/>
    <dgm:cxn modelId="{30D8AAB0-8466-41A0-94E0-1B061A0D0F34}" type="presParOf" srcId="{7FA360BC-ECD6-44FC-8F23-F9AAF08F6D40}" destId="{95CA31E8-DE49-4073-A37B-C8EF78CB5F8D}" srcOrd="1" destOrd="0" presId="urn:microsoft.com/office/officeart/2005/8/layout/hierarchy3"/>
    <dgm:cxn modelId="{AE938820-9CDC-4DDB-94E9-F2D649CCE28F}" type="presParOf" srcId="{7FA360BC-ECD6-44FC-8F23-F9AAF08F6D40}" destId="{402729C7-0A01-4D4E-A2F3-4AB809E6EADA}" srcOrd="2" destOrd="0" presId="urn:microsoft.com/office/officeart/2005/8/layout/hierarchy3"/>
    <dgm:cxn modelId="{FD82E49E-8742-411D-AF9D-72B503C4361D}" type="presParOf" srcId="{7FA360BC-ECD6-44FC-8F23-F9AAF08F6D40}" destId="{8A2C4FD3-5712-4A67-A147-087B5BE125E6}" srcOrd="3" destOrd="0" presId="urn:microsoft.com/office/officeart/2005/8/layout/hierarchy3"/>
    <dgm:cxn modelId="{72EF3777-C139-4CF6-AC12-BA1AD4D1ECCD}" type="presParOf" srcId="{72F526CB-F503-4DDB-9BCA-31CEAF051F02}" destId="{5413D911-86A2-4887-8860-7B4395381B54}" srcOrd="1" destOrd="0" presId="urn:microsoft.com/office/officeart/2005/8/layout/hierarchy3"/>
    <dgm:cxn modelId="{42580D5D-E037-479E-B7D2-C5CF86FA155F}" type="presParOf" srcId="{5413D911-86A2-4887-8860-7B4395381B54}" destId="{D1A85DC1-2041-49F7-B36A-FDCE9A1A0637}" srcOrd="0" destOrd="0" presId="urn:microsoft.com/office/officeart/2005/8/layout/hierarchy3"/>
    <dgm:cxn modelId="{E4A10489-CD3D-4E93-8776-9AC741EFBE2A}" type="presParOf" srcId="{D1A85DC1-2041-49F7-B36A-FDCE9A1A0637}" destId="{F0C87778-134B-47E0-ADE7-CF07E36DBE9D}" srcOrd="0" destOrd="0" presId="urn:microsoft.com/office/officeart/2005/8/layout/hierarchy3"/>
    <dgm:cxn modelId="{BA48A7C9-724B-44BE-B319-57B6CE287204}" type="presParOf" srcId="{D1A85DC1-2041-49F7-B36A-FDCE9A1A0637}" destId="{77DE8E0D-9FEE-40F3-9C53-40672FFF3D2C}" srcOrd="1" destOrd="0" presId="urn:microsoft.com/office/officeart/2005/8/layout/hierarchy3"/>
    <dgm:cxn modelId="{759BA14E-782C-411C-89FE-F93E628E5858}" type="presParOf" srcId="{5413D911-86A2-4887-8860-7B4395381B54}" destId="{C43EA145-CC00-401A-A07E-6CB9D7DB6D45}" srcOrd="1" destOrd="0" presId="urn:microsoft.com/office/officeart/2005/8/layout/hierarchy3"/>
    <dgm:cxn modelId="{C094ED4F-6C4D-4772-A192-67C81778A20B}" type="presParOf" srcId="{C43EA145-CC00-401A-A07E-6CB9D7DB6D45}" destId="{3D415326-A1EA-481D-80BE-0974AA55CCBE}" srcOrd="0" destOrd="0" presId="urn:microsoft.com/office/officeart/2005/8/layout/hierarchy3"/>
    <dgm:cxn modelId="{0272F010-D222-48CD-BB7B-23744A4FC25E}" type="presParOf" srcId="{C43EA145-CC00-401A-A07E-6CB9D7DB6D45}" destId="{D40DDA83-ED57-44B4-8B03-1A7E9FAEAC9A}" srcOrd="1" destOrd="0" presId="urn:microsoft.com/office/officeart/2005/8/layout/hierarchy3"/>
    <dgm:cxn modelId="{152F52AD-82D1-4639-9F99-4264EE0FF01A}" type="presParOf" srcId="{C43EA145-CC00-401A-A07E-6CB9D7DB6D45}" destId="{E309DA89-EC34-49EF-8A2F-5D5897646D1C}" srcOrd="2" destOrd="0" presId="urn:microsoft.com/office/officeart/2005/8/layout/hierarchy3"/>
    <dgm:cxn modelId="{8871D7AF-36C7-4773-85C1-B43A28B24420}" type="presParOf" srcId="{C43EA145-CC00-401A-A07E-6CB9D7DB6D45}" destId="{DB3B0FFF-6D7F-4086-AE83-2FABB333138D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CC89546-E5C2-45BC-BCFE-1D30458960CE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9535F3-FA9C-40FB-840D-BE2F67E59217}" type="pres">
      <dgm:prSet presAssocID="{BCC89546-E5C2-45BC-BCFE-1D30458960CE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</dgm:ptLst>
  <dgm:cxnLst>
    <dgm:cxn modelId="{7A28B778-6947-4412-B5FE-55B95752FBC3}" type="presOf" srcId="{BCC89546-E5C2-45BC-BCFE-1D30458960CE}" destId="{D49535F3-FA9C-40FB-840D-BE2F67E59217}" srcOrd="0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CC89546-E5C2-45BC-BCFE-1D30458960CE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9535F3-FA9C-40FB-840D-BE2F67E59217}" type="pres">
      <dgm:prSet presAssocID="{BCC89546-E5C2-45BC-BCFE-1D30458960CE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</dgm:ptLst>
  <dgm:cxnLst>
    <dgm:cxn modelId="{F5213170-FFA4-4DE0-8FD3-16E4BCF49B03}" type="presOf" srcId="{BCC89546-E5C2-45BC-BCFE-1D30458960CE}" destId="{D49535F3-FA9C-40FB-840D-BE2F67E59217}" srcOrd="0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CC89546-E5C2-45BC-BCFE-1D30458960CE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7C91971-F129-46DB-B6F8-88EE727D0638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Rule 1146</a:t>
          </a:r>
          <a:endParaRPr lang="en-US" dirty="0">
            <a:solidFill>
              <a:schemeClr val="bg1"/>
            </a:solidFill>
          </a:endParaRPr>
        </a:p>
      </dgm:t>
    </dgm:pt>
    <dgm:pt modelId="{80053BF6-9B7E-4577-BBF8-5AB1050F39FE}" type="parTrans" cxnId="{D5B014E9-E0C5-4D62-B377-F43724DB7335}">
      <dgm:prSet/>
      <dgm:spPr/>
      <dgm:t>
        <a:bodyPr/>
        <a:lstStyle/>
        <a:p>
          <a:endParaRPr lang="en-US"/>
        </a:p>
      </dgm:t>
    </dgm:pt>
    <dgm:pt modelId="{78A41445-B6CD-42ED-9B7B-DEADBD93CAF7}" type="sibTrans" cxnId="{D5B014E9-E0C5-4D62-B377-F43724DB7335}">
      <dgm:prSet custT="1"/>
      <dgm:spPr>
        <a:solidFill>
          <a:srgbClr val="FFC000"/>
        </a:solidFill>
      </dgm:spPr>
      <dgm:t>
        <a:bodyPr/>
        <a:lstStyle/>
        <a:p>
          <a:r>
            <a:rPr lang="en-US" sz="1800" dirty="0" smtClean="0">
              <a:solidFill>
                <a:schemeClr val="bg1"/>
              </a:solidFill>
            </a:rPr>
            <a:t>Rule 219</a:t>
          </a:r>
          <a:endParaRPr lang="en-US" sz="1800" dirty="0">
            <a:solidFill>
              <a:schemeClr val="bg1"/>
            </a:solidFill>
          </a:endParaRPr>
        </a:p>
      </dgm:t>
    </dgm:pt>
    <dgm:pt modelId="{D49535F3-FA9C-40FB-840D-BE2F67E59217}" type="pres">
      <dgm:prSet presAssocID="{BCC89546-E5C2-45BC-BCFE-1D30458960CE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F0E2DCFD-601F-4791-B428-F0F5105F0260}" type="pres">
      <dgm:prSet presAssocID="{A7C91971-F129-46DB-B6F8-88EE727D0638}" presName="composite" presStyleCnt="0"/>
      <dgm:spPr/>
    </dgm:pt>
    <dgm:pt modelId="{AA27D1F4-194F-460A-8413-A92E0187DAA1}" type="pres">
      <dgm:prSet presAssocID="{A7C91971-F129-46DB-B6F8-88EE727D0638}" presName="Parent1" presStyleLbl="node1" presStyleIdx="0" presStyleCnt="2" custLinFactNeighborX="4887" custLinFactNeighborY="714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9C0A33-B0DB-4CE4-8357-1C78CC44DC4F}" type="pres">
      <dgm:prSet presAssocID="{A7C91971-F129-46DB-B6F8-88EE727D0638}" presName="Childtext1" presStyleLbl="revTx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EAE2D2-AD7E-4511-A961-0BB968405DC4}" type="pres">
      <dgm:prSet presAssocID="{A7C91971-F129-46DB-B6F8-88EE727D0638}" presName="BalanceSpacing" presStyleCnt="0"/>
      <dgm:spPr/>
    </dgm:pt>
    <dgm:pt modelId="{1DB6F047-C934-4BC7-8D54-9F813CE48B33}" type="pres">
      <dgm:prSet presAssocID="{A7C91971-F129-46DB-B6F8-88EE727D0638}" presName="BalanceSpacing1" presStyleCnt="0"/>
      <dgm:spPr/>
    </dgm:pt>
    <dgm:pt modelId="{23C6542C-FCA5-4DF3-9B56-C5F03C0A06C8}" type="pres">
      <dgm:prSet presAssocID="{78A41445-B6CD-42ED-9B7B-DEADBD93CAF7}" presName="Accent1Text" presStyleLbl="node1" presStyleIdx="1" presStyleCnt="2" custLinFactNeighborX="-42796" custLinFactNeighborY="8048"/>
      <dgm:spPr/>
      <dgm:t>
        <a:bodyPr/>
        <a:lstStyle/>
        <a:p>
          <a:endParaRPr lang="en-US"/>
        </a:p>
      </dgm:t>
    </dgm:pt>
  </dgm:ptLst>
  <dgm:cxnLst>
    <dgm:cxn modelId="{8589DD43-E446-4847-93F1-9AD3FC925526}" type="presOf" srcId="{78A41445-B6CD-42ED-9B7B-DEADBD93CAF7}" destId="{23C6542C-FCA5-4DF3-9B56-C5F03C0A06C8}" srcOrd="0" destOrd="0" presId="urn:microsoft.com/office/officeart/2008/layout/AlternatingHexagons"/>
    <dgm:cxn modelId="{3CD04A8A-7BA7-4046-A13A-165CC1A61C7E}" type="presOf" srcId="{BCC89546-E5C2-45BC-BCFE-1D30458960CE}" destId="{D49535F3-FA9C-40FB-840D-BE2F67E59217}" srcOrd="0" destOrd="0" presId="urn:microsoft.com/office/officeart/2008/layout/AlternatingHexagons"/>
    <dgm:cxn modelId="{773DFFFC-A73C-4E1C-9C4E-7B8657AEB504}" type="presOf" srcId="{A7C91971-F129-46DB-B6F8-88EE727D0638}" destId="{AA27D1F4-194F-460A-8413-A92E0187DAA1}" srcOrd="0" destOrd="0" presId="urn:microsoft.com/office/officeart/2008/layout/AlternatingHexagons"/>
    <dgm:cxn modelId="{D5B014E9-E0C5-4D62-B377-F43724DB7335}" srcId="{BCC89546-E5C2-45BC-BCFE-1D30458960CE}" destId="{A7C91971-F129-46DB-B6F8-88EE727D0638}" srcOrd="0" destOrd="0" parTransId="{80053BF6-9B7E-4577-BBF8-5AB1050F39FE}" sibTransId="{78A41445-B6CD-42ED-9B7B-DEADBD93CAF7}"/>
    <dgm:cxn modelId="{28ECDA8B-A44C-40B6-B180-D9DB2AE868D3}" type="presParOf" srcId="{D49535F3-FA9C-40FB-840D-BE2F67E59217}" destId="{F0E2DCFD-601F-4791-B428-F0F5105F0260}" srcOrd="0" destOrd="0" presId="urn:microsoft.com/office/officeart/2008/layout/AlternatingHexagons"/>
    <dgm:cxn modelId="{2C5F52F0-19B4-4507-B74B-58F2ED1B2ACB}" type="presParOf" srcId="{F0E2DCFD-601F-4791-B428-F0F5105F0260}" destId="{AA27D1F4-194F-460A-8413-A92E0187DAA1}" srcOrd="0" destOrd="0" presId="urn:microsoft.com/office/officeart/2008/layout/AlternatingHexagons"/>
    <dgm:cxn modelId="{3A572EB5-8146-4F0F-A9E4-09183380EF84}" type="presParOf" srcId="{F0E2DCFD-601F-4791-B428-F0F5105F0260}" destId="{0A9C0A33-B0DB-4CE4-8357-1C78CC44DC4F}" srcOrd="1" destOrd="0" presId="urn:microsoft.com/office/officeart/2008/layout/AlternatingHexagons"/>
    <dgm:cxn modelId="{EE50EFB0-FDD9-4BB5-B0BC-ACE8B37E410B}" type="presParOf" srcId="{F0E2DCFD-601F-4791-B428-F0F5105F0260}" destId="{EAEAE2D2-AD7E-4511-A961-0BB968405DC4}" srcOrd="2" destOrd="0" presId="urn:microsoft.com/office/officeart/2008/layout/AlternatingHexagons"/>
    <dgm:cxn modelId="{CDE3B1C3-5C0C-4C27-9466-9ADB492183E3}" type="presParOf" srcId="{F0E2DCFD-601F-4791-B428-F0F5105F0260}" destId="{1DB6F047-C934-4BC7-8D54-9F813CE48B33}" srcOrd="3" destOrd="0" presId="urn:microsoft.com/office/officeart/2008/layout/AlternatingHexagons"/>
    <dgm:cxn modelId="{8F257DE0-3755-46C8-92E9-FF63920EC4A5}" type="presParOf" srcId="{F0E2DCFD-601F-4791-B428-F0F5105F0260}" destId="{23C6542C-FCA5-4DF3-9B56-C5F03C0A06C8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69920" cy="481727"/>
          </a:xfrm>
          <a:prstGeom prst="rect">
            <a:avLst/>
          </a:prstGeom>
        </p:spPr>
        <p:txBody>
          <a:bodyPr vert="horz" lIns="96645" tIns="48324" rIns="96645" bIns="4832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9" y="0"/>
            <a:ext cx="3169920" cy="481727"/>
          </a:xfrm>
          <a:prstGeom prst="rect">
            <a:avLst/>
          </a:prstGeom>
        </p:spPr>
        <p:txBody>
          <a:bodyPr vert="horz" lIns="96645" tIns="48324" rIns="96645" bIns="48324" rtlCol="0"/>
          <a:lstStyle>
            <a:lvl1pPr algn="r">
              <a:defRPr sz="1200"/>
            </a:lvl1pPr>
          </a:lstStyle>
          <a:p>
            <a:fld id="{B6A8F02E-2F0F-4DFB-BE59-BB49C6FDF55A}" type="datetimeFigureOut">
              <a:rPr lang="en-US" smtClean="0"/>
              <a:pPr/>
              <a:t>8/9/2018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19476"/>
            <a:ext cx="3169920" cy="481726"/>
          </a:xfrm>
          <a:prstGeom prst="rect">
            <a:avLst/>
          </a:prstGeom>
        </p:spPr>
        <p:txBody>
          <a:bodyPr vert="horz" lIns="96645" tIns="48324" rIns="96645" bIns="4832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9" y="9119476"/>
            <a:ext cx="3169920" cy="481726"/>
          </a:xfrm>
          <a:prstGeom prst="rect">
            <a:avLst/>
          </a:prstGeom>
        </p:spPr>
        <p:txBody>
          <a:bodyPr vert="horz" lIns="96645" tIns="48324" rIns="96645" bIns="48324" rtlCol="0" anchor="b"/>
          <a:lstStyle>
            <a:lvl1pPr algn="r">
              <a:defRPr sz="1200"/>
            </a:lvl1pPr>
          </a:lstStyle>
          <a:p>
            <a:fld id="{D215BA15-0362-4DEA-A7CD-C396FBE468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807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69920" cy="481727"/>
          </a:xfrm>
          <a:prstGeom prst="rect">
            <a:avLst/>
          </a:prstGeom>
        </p:spPr>
        <p:txBody>
          <a:bodyPr vert="horz" lIns="96645" tIns="48324" rIns="96645" bIns="4832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9" y="0"/>
            <a:ext cx="3169920" cy="481727"/>
          </a:xfrm>
          <a:prstGeom prst="rect">
            <a:avLst/>
          </a:prstGeom>
        </p:spPr>
        <p:txBody>
          <a:bodyPr vert="horz" lIns="96645" tIns="48324" rIns="96645" bIns="48324" rtlCol="0"/>
          <a:lstStyle>
            <a:lvl1pPr algn="r">
              <a:defRPr sz="1200"/>
            </a:lvl1pPr>
          </a:lstStyle>
          <a:p>
            <a:fld id="{14EB468E-8429-4DFC-9A85-819553E58545}" type="datetimeFigureOut">
              <a:rPr lang="en-US" smtClean="0"/>
              <a:pPr/>
              <a:t>8/9/2018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5" tIns="48324" rIns="96645" bIns="4832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45" tIns="48324" rIns="96645" bIns="483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6"/>
            <a:ext cx="3169920" cy="481726"/>
          </a:xfrm>
          <a:prstGeom prst="rect">
            <a:avLst/>
          </a:prstGeom>
        </p:spPr>
        <p:txBody>
          <a:bodyPr vert="horz" lIns="96645" tIns="48324" rIns="96645" bIns="4832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9" y="9119476"/>
            <a:ext cx="3169920" cy="481726"/>
          </a:xfrm>
          <a:prstGeom prst="rect">
            <a:avLst/>
          </a:prstGeom>
        </p:spPr>
        <p:txBody>
          <a:bodyPr vert="horz" lIns="96645" tIns="48324" rIns="96645" bIns="48324" rtlCol="0" anchor="b"/>
          <a:lstStyle>
            <a:lvl1pPr algn="r">
              <a:defRPr sz="1200"/>
            </a:lvl1pPr>
          </a:lstStyle>
          <a:p>
            <a:fld id="{E25E94CB-2DA3-40A8-9323-A10D6FA9B5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145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5E94CB-2DA3-40A8-9323-A10D6FA9B5FD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539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5E94CB-2DA3-40A8-9323-A10D6FA9B5F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877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B421D-AFCE-41AF-A981-917E662BCA78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323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C83EA-6E46-4111-8743-FBEFB92E1E2D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945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4EDD-93BD-4D35-BE00-544B5F94860D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706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C907068-6E97-4C04-96D5-507C7D8A5A2F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64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>
            <a:lvl1pPr>
              <a:defRPr sz="4000" cap="none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 anchor="t" anchorCtr="0">
            <a:norm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1438A-B8B7-47B8-A59F-119CBC256760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916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F05FA72-1B2C-41BD-B513-0C8187D5D914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156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611D-BD1B-4286-A089-33251A9D7B25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931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47B9D-2ADC-4769-A98B-56E495D672A2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163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1195-AE14-4F7B-9467-35B66A8A3F1B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0798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3C6F-BB82-40E0-8412-5154E9171011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666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B5D8820-BB16-44D5-BFED-2A16F8CA84CA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184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3AF36-65D2-4E41-8979-0014BE2E0AF2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6967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A8E15-C133-489E-9386-9BF2DFF33052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7723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85A40-7597-416B-8AD7-D119FF22E87A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6913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983EC3A-7973-472E-8406-9D332B298DE3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989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5D06-D83F-4153-B215-4AF69CBC2EB7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776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93CD-405E-4BAA-8E10-4ABC468F4452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207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C3CC-EB34-40D9-A987-5BB1E8DBF402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345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3926C-9FA0-418A-A854-56A0FF48CC76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2987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3EE02-316B-473E-88FB-DEDFB1106866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292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E6257-2EEF-4AD4-AB0A-348232EE2157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916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32E1-82CB-4570-ADD9-0B7B81204FEE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189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97E54D0-E570-4B28-B2D3-5DCD704C48BE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838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94D01F4-00D3-4575-8839-D08C664B55CE}" type="datetime1">
              <a:rPr lang="en-US" smtClean="0"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8B425EA-83F9-423F-B4D4-48671C7C332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406239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korellana@aqmd.gov" TargetMode="External"/><Relationship Id="rId2" Type="http://schemas.openxmlformats.org/officeDocument/2006/relationships/hyperlink" Target="mailto:mgamoning@aqmd.gov" TargetMode="External"/><Relationship Id="rId1" Type="http://schemas.openxmlformats.org/officeDocument/2006/relationships/slideLayout" Target="../slideLayouts/slideLayout15.xml"/><Relationship Id="rId5" Type="http://schemas.openxmlformats.org/officeDocument/2006/relationships/hyperlink" Target="mailto:tgoss@aqmd.gov" TargetMode="External"/><Relationship Id="rId4" Type="http://schemas.openxmlformats.org/officeDocument/2006/relationships/hyperlink" Target="mailto:gquinn@aqmd.gov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83809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 amendments to Rule 2001 and rule 2002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83487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Regulation XX (RECLAIM)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PUBLIC WORKSHOP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AUGUST 9, 2018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70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Revised Eligibility Criteria Applicability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232" y="1965892"/>
            <a:ext cx="11029615" cy="4035109"/>
          </a:xfrm>
        </p:spPr>
        <p:txBody>
          <a:bodyPr>
            <a:noAutofit/>
          </a:bodyPr>
          <a:lstStyle/>
          <a:p>
            <a:r>
              <a:rPr lang="en-US" dirty="0" smtClean="0"/>
              <a:t>All facilities in RECLAIM, including the 37 facilities that have received initial determination notifications, cannot exit unless they meet the revised criteria</a:t>
            </a:r>
          </a:p>
          <a:p>
            <a:pPr lvl="1"/>
            <a:r>
              <a:rPr lang="en-US" dirty="0" smtClean="0"/>
              <a:t>Even if facilities have already received an initial determination notification</a:t>
            </a:r>
          </a:p>
          <a:p>
            <a:r>
              <a:rPr lang="en-US" dirty="0" smtClean="0"/>
              <a:t>As command-and-control rules are adopted/amended, more groups of facilities would meet the criteria to exit</a:t>
            </a:r>
          </a:p>
          <a:p>
            <a:pPr lvl="1"/>
            <a:r>
              <a:rPr lang="en-US" dirty="0" smtClean="0"/>
              <a:t>Even if equipment is currently not complying with a future BARCT limit, it would be subject to that applicable rule’s implementation schedule	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558300" y="5935117"/>
            <a:ext cx="1052508" cy="365125"/>
          </a:xfrm>
        </p:spPr>
        <p:txBody>
          <a:bodyPr/>
          <a:lstStyle/>
          <a:p>
            <a:fld id="{D8B425EA-83F9-423F-B4D4-48671C7C332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18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Eligible Facilities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232" y="1965892"/>
            <a:ext cx="11029615" cy="4035109"/>
          </a:xfrm>
        </p:spPr>
        <p:txBody>
          <a:bodyPr>
            <a:noAutofit/>
          </a:bodyPr>
          <a:lstStyle/>
          <a:p>
            <a:r>
              <a:rPr lang="en-US" dirty="0" smtClean="0"/>
              <a:t>Facilities that would be eligible to exit would have: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o NOx emitting equipment</a:t>
            </a:r>
          </a:p>
          <a:p>
            <a:pPr lvl="1"/>
            <a:r>
              <a:rPr lang="en-US" dirty="0" smtClean="0"/>
              <a:t>NOx emissions from only Rule 219 equipment (excluding equipment subject to Rule 1146.2)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quipment subject to a non-RECLAIM rule that does not exempt RECLAIM facilities or is not listed in Table 1 in Rule 2001 (i.e., Facilities with only Rule 1470 equipment)		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558300" y="5935117"/>
            <a:ext cx="1052508" cy="365125"/>
          </a:xfrm>
        </p:spPr>
        <p:txBody>
          <a:bodyPr/>
          <a:lstStyle/>
          <a:p>
            <a:fld id="{D8B425EA-83F9-423F-B4D4-48671C7C332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2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591361" y="2077845"/>
            <a:ext cx="2653075" cy="44026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Facility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458" y="719666"/>
            <a:ext cx="11029616" cy="1013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Examples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02429" y="5815402"/>
            <a:ext cx="1052508" cy="365125"/>
          </a:xfrm>
        </p:spPr>
        <p:txBody>
          <a:bodyPr/>
          <a:lstStyle/>
          <a:p>
            <a:fld id="{D8B425EA-83F9-423F-B4D4-48671C7C3326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916827897"/>
              </p:ext>
            </p:extLst>
          </p:nvPr>
        </p:nvGraphicFramePr>
        <p:xfrm>
          <a:off x="994557" y="2064656"/>
          <a:ext cx="4058001" cy="20737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Rectangle 17"/>
          <p:cNvSpPr/>
          <p:nvPr/>
        </p:nvSpPr>
        <p:spPr>
          <a:xfrm>
            <a:off x="1291161" y="2089625"/>
            <a:ext cx="2653075" cy="44026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Facility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&quot;No&quot; Symbol 4"/>
          <p:cNvSpPr/>
          <p:nvPr/>
        </p:nvSpPr>
        <p:spPr>
          <a:xfrm>
            <a:off x="7678672" y="2020542"/>
            <a:ext cx="573932" cy="544749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480767" y="2118122"/>
            <a:ext cx="1710690" cy="3641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Cannot Exit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6750662" y="2685329"/>
            <a:ext cx="1135757" cy="1163201"/>
            <a:chOff x="330203" y="589196"/>
            <a:chExt cx="980683" cy="1127222"/>
          </a:xfrm>
        </p:grpSpPr>
        <p:sp>
          <p:nvSpPr>
            <p:cNvPr id="11" name="Hexagon 10"/>
            <p:cNvSpPr/>
            <p:nvPr/>
          </p:nvSpPr>
          <p:spPr>
            <a:xfrm rot="5400000">
              <a:off x="256934" y="662465"/>
              <a:ext cx="1127222" cy="98068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Hexagon 4"/>
            <p:cNvSpPr/>
            <p:nvPr/>
          </p:nvSpPr>
          <p:spPr>
            <a:xfrm>
              <a:off x="483026" y="764855"/>
              <a:ext cx="675037" cy="7759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smtClean="0">
                  <a:solidFill>
                    <a:schemeClr val="bg1"/>
                  </a:solidFill>
                </a:rPr>
                <a:t>Rule 219</a:t>
              </a:r>
              <a:endParaRPr lang="en-US" sz="18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8069512" y="2668302"/>
            <a:ext cx="1174923" cy="1197259"/>
            <a:chOff x="1763805" y="568016"/>
            <a:chExt cx="980683" cy="1127222"/>
          </a:xfrm>
        </p:grpSpPr>
        <p:sp>
          <p:nvSpPr>
            <p:cNvPr id="14" name="Hexagon 13"/>
            <p:cNvSpPr/>
            <p:nvPr/>
          </p:nvSpPr>
          <p:spPr>
            <a:xfrm rot="5400000">
              <a:off x="1690536" y="641285"/>
              <a:ext cx="1127222" cy="98068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00B0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Hexagon 4"/>
            <p:cNvSpPr/>
            <p:nvPr/>
          </p:nvSpPr>
          <p:spPr>
            <a:xfrm>
              <a:off x="1916628" y="743675"/>
              <a:ext cx="675037" cy="7759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smtClean="0">
                  <a:solidFill>
                    <a:schemeClr val="bg1"/>
                  </a:solidFill>
                </a:rPr>
                <a:t>Rule 1146.2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6" name="Rectangle 15"/>
          <p:cNvSpPr/>
          <p:nvPr/>
        </p:nvSpPr>
        <p:spPr>
          <a:xfrm>
            <a:off x="7966947" y="3935597"/>
            <a:ext cx="1369165" cy="99190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Exempts RECLAIM Facilities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3196976" y="1969478"/>
            <a:ext cx="1780962" cy="680559"/>
          </a:xfrm>
          <a:prstGeom prst="rightArrow">
            <a:avLst/>
          </a:prstGeom>
          <a:solidFill>
            <a:srgbClr val="50EE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Exit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910289" y="5302882"/>
            <a:ext cx="9048008" cy="1213402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Facility has only Rule 219 </a:t>
            </a:r>
            <a:r>
              <a:rPr lang="en-US" sz="2000" dirty="0" smtClean="0">
                <a:solidFill>
                  <a:schemeClr val="bg1"/>
                </a:solidFill>
              </a:rPr>
              <a:t>equipment – facility may exit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Facility has Rule 219 equipment and </a:t>
            </a:r>
            <a:r>
              <a:rPr lang="en-US" sz="2000" dirty="0">
                <a:solidFill>
                  <a:schemeClr val="bg1"/>
                </a:solidFill>
              </a:rPr>
              <a:t>Rule 1146.2 </a:t>
            </a:r>
            <a:r>
              <a:rPr lang="en-US" sz="2000" dirty="0" smtClean="0">
                <a:solidFill>
                  <a:schemeClr val="bg1"/>
                </a:solidFill>
              </a:rPr>
              <a:t>equipment – facility may NOT exit</a:t>
            </a:r>
            <a:endParaRPr lang="en-US" sz="2000" dirty="0">
              <a:solidFill>
                <a:schemeClr val="bg1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2065951" y="2645699"/>
            <a:ext cx="1138540" cy="1219861"/>
            <a:chOff x="330203" y="589196"/>
            <a:chExt cx="980683" cy="1127222"/>
          </a:xfrm>
        </p:grpSpPr>
        <p:sp>
          <p:nvSpPr>
            <p:cNvPr id="22" name="Hexagon 21"/>
            <p:cNvSpPr/>
            <p:nvPr/>
          </p:nvSpPr>
          <p:spPr>
            <a:xfrm rot="5400000">
              <a:off x="256934" y="662465"/>
              <a:ext cx="1127222" cy="98068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Hexagon 4"/>
            <p:cNvSpPr/>
            <p:nvPr/>
          </p:nvSpPr>
          <p:spPr>
            <a:xfrm>
              <a:off x="483026" y="764855"/>
              <a:ext cx="675037" cy="7759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smtClean="0">
                  <a:solidFill>
                    <a:schemeClr val="bg1"/>
                  </a:solidFill>
                </a:rPr>
                <a:t>Rule 219</a:t>
              </a:r>
              <a:endParaRPr lang="en-US" sz="1800" kern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401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632546" y="2003335"/>
            <a:ext cx="2653075" cy="44026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Facility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458" y="719666"/>
            <a:ext cx="11029616" cy="1013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Examples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02429" y="5815402"/>
            <a:ext cx="1052508" cy="365125"/>
          </a:xfrm>
        </p:spPr>
        <p:txBody>
          <a:bodyPr/>
          <a:lstStyle/>
          <a:p>
            <a:fld id="{D8B425EA-83F9-423F-B4D4-48671C7C3326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8" name="Diagram 7"/>
          <p:cNvGraphicFramePr/>
          <p:nvPr>
            <p:extLst/>
          </p:nvPr>
        </p:nvGraphicFramePr>
        <p:xfrm>
          <a:off x="994557" y="2064656"/>
          <a:ext cx="4058001" cy="20737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Rectangle 17"/>
          <p:cNvSpPr/>
          <p:nvPr/>
        </p:nvSpPr>
        <p:spPr>
          <a:xfrm>
            <a:off x="1575274" y="2037858"/>
            <a:ext cx="2653075" cy="44026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Facility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&quot;No&quot; Symbol 4"/>
          <p:cNvSpPr/>
          <p:nvPr/>
        </p:nvSpPr>
        <p:spPr>
          <a:xfrm>
            <a:off x="2574545" y="1986691"/>
            <a:ext cx="573932" cy="544749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470644" y="2062527"/>
            <a:ext cx="1710690" cy="3641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Cannot Exit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3011622" y="2670117"/>
            <a:ext cx="1135757" cy="1163201"/>
            <a:chOff x="330203" y="589196"/>
            <a:chExt cx="980683" cy="1127222"/>
          </a:xfrm>
        </p:grpSpPr>
        <p:sp>
          <p:nvSpPr>
            <p:cNvPr id="11" name="Hexagon 10"/>
            <p:cNvSpPr/>
            <p:nvPr/>
          </p:nvSpPr>
          <p:spPr>
            <a:xfrm rot="5400000">
              <a:off x="256934" y="662465"/>
              <a:ext cx="1127222" cy="98068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66FF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Hexagon 4"/>
            <p:cNvSpPr/>
            <p:nvPr/>
          </p:nvSpPr>
          <p:spPr>
            <a:xfrm>
              <a:off x="483026" y="764855"/>
              <a:ext cx="675037" cy="7759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smtClean="0">
                  <a:solidFill>
                    <a:schemeClr val="bg1"/>
                  </a:solidFill>
                </a:rPr>
                <a:t>Non-Refinery Flares</a:t>
              </a:r>
              <a:endParaRPr lang="en-US" sz="18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563388" y="2663636"/>
            <a:ext cx="1174923" cy="1197259"/>
            <a:chOff x="1763805" y="568016"/>
            <a:chExt cx="980683" cy="1127222"/>
          </a:xfrm>
        </p:grpSpPr>
        <p:sp>
          <p:nvSpPr>
            <p:cNvPr id="14" name="Hexagon 13"/>
            <p:cNvSpPr/>
            <p:nvPr/>
          </p:nvSpPr>
          <p:spPr>
            <a:xfrm rot="5400000">
              <a:off x="1690536" y="641285"/>
              <a:ext cx="1127222" cy="98068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00B0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Hexagon 4"/>
            <p:cNvSpPr/>
            <p:nvPr/>
          </p:nvSpPr>
          <p:spPr>
            <a:xfrm>
              <a:off x="1916628" y="743675"/>
              <a:ext cx="675037" cy="7759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smtClean="0">
                  <a:solidFill>
                    <a:schemeClr val="bg1"/>
                  </a:solidFill>
                </a:rPr>
                <a:t>Rule 1146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6" name="Rectangle 15"/>
          <p:cNvSpPr/>
          <p:nvPr/>
        </p:nvSpPr>
        <p:spPr>
          <a:xfrm>
            <a:off x="1466266" y="3928776"/>
            <a:ext cx="1369165" cy="107231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AMENDED Includes RECLAIM Facilities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8395140" y="1868284"/>
            <a:ext cx="1780962" cy="680559"/>
          </a:xfrm>
          <a:prstGeom prst="rightArrow">
            <a:avLst/>
          </a:prstGeom>
          <a:solidFill>
            <a:srgbClr val="50EE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Exit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994557" y="5256150"/>
            <a:ext cx="9048008" cy="1213402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Facility has </a:t>
            </a:r>
            <a:r>
              <a:rPr lang="en-US" sz="2000" dirty="0" smtClean="0">
                <a:solidFill>
                  <a:schemeClr val="bg1"/>
                </a:solidFill>
              </a:rPr>
              <a:t>Rule 1146 equipment and equipment that would be subject to Proposed Rule 1118.1 – Non-Refinery Flares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Facility may NOT exit until a Rule 1118.1 is adopted  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6632544" y="2586874"/>
            <a:ext cx="1174923" cy="1197259"/>
            <a:chOff x="1763805" y="568016"/>
            <a:chExt cx="980683" cy="1127222"/>
          </a:xfrm>
        </p:grpSpPr>
        <p:sp>
          <p:nvSpPr>
            <p:cNvPr id="25" name="Hexagon 24"/>
            <p:cNvSpPr/>
            <p:nvPr/>
          </p:nvSpPr>
          <p:spPr>
            <a:xfrm rot="5400000">
              <a:off x="1690536" y="641285"/>
              <a:ext cx="1127222" cy="98068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00B0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Hexagon 4"/>
            <p:cNvSpPr/>
            <p:nvPr/>
          </p:nvSpPr>
          <p:spPr>
            <a:xfrm>
              <a:off x="1916628" y="743675"/>
              <a:ext cx="675037" cy="7759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smtClean="0">
                  <a:solidFill>
                    <a:schemeClr val="bg1"/>
                  </a:solidFill>
                </a:rPr>
                <a:t>Rule 1146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6504287" y="3861515"/>
            <a:ext cx="1369165" cy="107231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AMENDED Includes RECLAIM Facilities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982779" y="3933411"/>
            <a:ext cx="1245570" cy="536158"/>
          </a:xfrm>
          <a:prstGeom prst="rect">
            <a:avLst/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No Rule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8149864" y="2636898"/>
            <a:ext cx="1135757" cy="1163201"/>
            <a:chOff x="330203" y="589196"/>
            <a:chExt cx="980683" cy="1127222"/>
          </a:xfrm>
        </p:grpSpPr>
        <p:sp>
          <p:nvSpPr>
            <p:cNvPr id="30" name="Hexagon 29"/>
            <p:cNvSpPr/>
            <p:nvPr/>
          </p:nvSpPr>
          <p:spPr>
            <a:xfrm rot="5400000">
              <a:off x="256934" y="662465"/>
              <a:ext cx="1127222" cy="98068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66FF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Hexagon 4"/>
            <p:cNvSpPr/>
            <p:nvPr/>
          </p:nvSpPr>
          <p:spPr>
            <a:xfrm>
              <a:off x="483026" y="764855"/>
              <a:ext cx="675037" cy="7759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smtClean="0">
                  <a:solidFill>
                    <a:schemeClr val="bg1"/>
                  </a:solidFill>
                </a:rPr>
                <a:t>Rule 1118.1</a:t>
              </a:r>
              <a:endParaRPr lang="en-US" sz="1800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32" name="Rectangle 31"/>
          <p:cNvSpPr/>
          <p:nvPr/>
        </p:nvSpPr>
        <p:spPr>
          <a:xfrm>
            <a:off x="8033160" y="3861515"/>
            <a:ext cx="1369165" cy="1072316"/>
          </a:xfrm>
          <a:prstGeom prst="rect">
            <a:avLst/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ADOPTED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ncludes RECLAIM Facilities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037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5" grpId="0" animBg="1"/>
      <p:bldP spid="6" grpId="0" animBg="1"/>
      <p:bldP spid="16" grpId="0" animBg="1"/>
      <p:bldP spid="7" grpId="0" animBg="1"/>
      <p:bldP spid="27" grpId="0" animBg="1"/>
      <p:bldP spid="28" grpId="0" animBg="1"/>
      <p:bldP spid="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458" y="719666"/>
            <a:ext cx="11029616" cy="1013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Examples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02429" y="5815402"/>
            <a:ext cx="1052508" cy="365125"/>
          </a:xfrm>
        </p:spPr>
        <p:txBody>
          <a:bodyPr/>
          <a:lstStyle/>
          <a:p>
            <a:fld id="{D8B425EA-83F9-423F-B4D4-48671C7C3326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8" name="Diagram 7"/>
          <p:cNvGraphicFramePr/>
          <p:nvPr>
            <p:extLst/>
          </p:nvPr>
        </p:nvGraphicFramePr>
        <p:xfrm>
          <a:off x="994557" y="2064656"/>
          <a:ext cx="4058001" cy="20737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Rectangle 17"/>
          <p:cNvSpPr/>
          <p:nvPr/>
        </p:nvSpPr>
        <p:spPr>
          <a:xfrm>
            <a:off x="1157862" y="2062850"/>
            <a:ext cx="2653075" cy="44026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Facility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73798" y="3839252"/>
            <a:ext cx="1304816" cy="84947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Exempts RECLAIM Facilities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&quot;No&quot; Symbol 4"/>
          <p:cNvSpPr/>
          <p:nvPr/>
        </p:nvSpPr>
        <p:spPr>
          <a:xfrm>
            <a:off x="2197433" y="2018591"/>
            <a:ext cx="573932" cy="544749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979305" y="2096054"/>
            <a:ext cx="1710690" cy="3641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Cannot Exit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687873" y="2058009"/>
            <a:ext cx="2653075" cy="44026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Facility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6869970" y="2674055"/>
            <a:ext cx="980683" cy="1127222"/>
            <a:chOff x="330203" y="589196"/>
            <a:chExt cx="980683" cy="1127222"/>
          </a:xfrm>
        </p:grpSpPr>
        <p:sp>
          <p:nvSpPr>
            <p:cNvPr id="11" name="Hexagon 10"/>
            <p:cNvSpPr/>
            <p:nvPr/>
          </p:nvSpPr>
          <p:spPr>
            <a:xfrm rot="5400000">
              <a:off x="256934" y="662465"/>
              <a:ext cx="1127222" cy="98068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Hexagon 4"/>
            <p:cNvSpPr/>
            <p:nvPr/>
          </p:nvSpPr>
          <p:spPr>
            <a:xfrm>
              <a:off x="483026" y="764855"/>
              <a:ext cx="675037" cy="7759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smtClean="0">
                  <a:solidFill>
                    <a:schemeClr val="bg1"/>
                  </a:solidFill>
                </a:rPr>
                <a:t>Rule 219</a:t>
              </a:r>
              <a:endParaRPr lang="en-US" sz="18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8263754" y="2641994"/>
            <a:ext cx="980683" cy="1127222"/>
            <a:chOff x="1763805" y="568016"/>
            <a:chExt cx="980683" cy="1127222"/>
          </a:xfrm>
        </p:grpSpPr>
        <p:sp>
          <p:nvSpPr>
            <p:cNvPr id="14" name="Hexagon 13"/>
            <p:cNvSpPr/>
            <p:nvPr/>
          </p:nvSpPr>
          <p:spPr>
            <a:xfrm rot="5400000">
              <a:off x="1690536" y="641285"/>
              <a:ext cx="1127222" cy="98068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00B0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Hexagon 4"/>
            <p:cNvSpPr/>
            <p:nvPr/>
          </p:nvSpPr>
          <p:spPr>
            <a:xfrm>
              <a:off x="1916628" y="743675"/>
              <a:ext cx="675037" cy="7759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>
                  <a:solidFill>
                    <a:schemeClr val="bg1"/>
                  </a:solidFill>
                </a:rPr>
                <a:t>Rule 1146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6" name="Rectangle 15"/>
          <p:cNvSpPr/>
          <p:nvPr/>
        </p:nvSpPr>
        <p:spPr>
          <a:xfrm>
            <a:off x="8069512" y="3839253"/>
            <a:ext cx="1369165" cy="99190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AMENDED</a:t>
            </a:r>
          </a:p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Includes RECLAIM Facilities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8621101" y="1937863"/>
            <a:ext cx="1780962" cy="680559"/>
          </a:xfrm>
          <a:prstGeom prst="rightArrow">
            <a:avLst/>
          </a:prstGeom>
          <a:solidFill>
            <a:srgbClr val="50EE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Exit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953312" y="5200317"/>
            <a:ext cx="9048008" cy="1414492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Facility has Rule 219 equipment and boilers that would be subject to Rule 1146, if the rule did not exempt RECLAIM facilities:  If Rule 1146 has not been amended to include RECLAIM facilities, the facility may NOT </a:t>
            </a:r>
            <a:r>
              <a:rPr lang="en-US" sz="2000" dirty="0" smtClean="0">
                <a:solidFill>
                  <a:schemeClr val="bg1"/>
                </a:solidFill>
              </a:rPr>
              <a:t>exit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Once Rule 1146 is amended to include RECLAIM facilities – the facility may exit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899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1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458" y="719666"/>
            <a:ext cx="11029616" cy="1013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Examples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02429" y="5815402"/>
            <a:ext cx="1052508" cy="365125"/>
          </a:xfrm>
        </p:spPr>
        <p:txBody>
          <a:bodyPr/>
          <a:lstStyle/>
          <a:p>
            <a:fld id="{D8B425EA-83F9-423F-B4D4-48671C7C3326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157862" y="2062850"/>
            <a:ext cx="2653075" cy="44026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Facility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&quot;No&quot; Symbol 4"/>
          <p:cNvSpPr/>
          <p:nvPr/>
        </p:nvSpPr>
        <p:spPr>
          <a:xfrm>
            <a:off x="2197433" y="2018591"/>
            <a:ext cx="573932" cy="544749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979305" y="2096054"/>
            <a:ext cx="1710690" cy="3641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Cannot Exit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687873" y="2058009"/>
            <a:ext cx="2653075" cy="44026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Facility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53312" y="3769216"/>
            <a:ext cx="1451871" cy="99725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AMENDED</a:t>
            </a:r>
          </a:p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Includes RECLAIM Facilities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8621101" y="1937863"/>
            <a:ext cx="1780962" cy="680559"/>
          </a:xfrm>
          <a:prstGeom prst="rightArrow">
            <a:avLst/>
          </a:prstGeom>
          <a:solidFill>
            <a:srgbClr val="50EE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Exit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953312" y="5200316"/>
            <a:ext cx="9048008" cy="1365853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Facility has equipment that would be subject to Rule 1146 and 1147 if they did not exempt RECLAIM facilities:  Rule 1146 has been amended to include RECLAIM facilities but Rule 1147 has not been amended yet; the facility may NOT exit</a:t>
            </a:r>
            <a:r>
              <a:rPr lang="en-US" sz="2000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Once Rule 1147 is amended – the facility may exit</a:t>
            </a:r>
            <a:endParaRPr lang="en-US" sz="2000" dirty="0">
              <a:solidFill>
                <a:schemeClr val="bg1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1248328" y="2587891"/>
            <a:ext cx="980683" cy="1127222"/>
            <a:chOff x="1763805" y="568016"/>
            <a:chExt cx="980683" cy="1127222"/>
          </a:xfrm>
        </p:grpSpPr>
        <p:sp>
          <p:nvSpPr>
            <p:cNvPr id="21" name="Hexagon 20"/>
            <p:cNvSpPr/>
            <p:nvPr/>
          </p:nvSpPr>
          <p:spPr>
            <a:xfrm rot="5400000">
              <a:off x="1690536" y="641285"/>
              <a:ext cx="1127222" cy="98068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00B0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Hexagon 4"/>
            <p:cNvSpPr/>
            <p:nvPr/>
          </p:nvSpPr>
          <p:spPr>
            <a:xfrm>
              <a:off x="1916628" y="743675"/>
              <a:ext cx="675037" cy="7759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>
                  <a:solidFill>
                    <a:schemeClr val="bg1"/>
                  </a:solidFill>
                </a:rPr>
                <a:t>Rule 1146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871914" y="2575248"/>
            <a:ext cx="980685" cy="1081064"/>
            <a:chOff x="1032427" y="1057384"/>
            <a:chExt cx="804848" cy="925113"/>
          </a:xfrm>
        </p:grpSpPr>
        <p:sp>
          <p:nvSpPr>
            <p:cNvPr id="24" name="Hexagon 23"/>
            <p:cNvSpPr/>
            <p:nvPr/>
          </p:nvSpPr>
          <p:spPr>
            <a:xfrm rot="5400000">
              <a:off x="972294" y="1117517"/>
              <a:ext cx="925113" cy="804848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Hexagon 4"/>
            <p:cNvSpPr/>
            <p:nvPr/>
          </p:nvSpPr>
          <p:spPr>
            <a:xfrm>
              <a:off x="1157848" y="1201548"/>
              <a:ext cx="554004" cy="6367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smtClean="0">
                  <a:solidFill>
                    <a:schemeClr val="bg1"/>
                  </a:solidFill>
                </a:rPr>
                <a:t>Rule 1147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26" name="Rectangle 25"/>
          <p:cNvSpPr/>
          <p:nvPr/>
        </p:nvSpPr>
        <p:spPr>
          <a:xfrm>
            <a:off x="2724818" y="3769216"/>
            <a:ext cx="1312162" cy="82288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Exempts RECLAIM Facilities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6709779" y="2624220"/>
            <a:ext cx="980683" cy="1127222"/>
            <a:chOff x="1763805" y="568016"/>
            <a:chExt cx="980683" cy="1127222"/>
          </a:xfrm>
        </p:grpSpPr>
        <p:sp>
          <p:nvSpPr>
            <p:cNvPr id="28" name="Hexagon 27"/>
            <p:cNvSpPr/>
            <p:nvPr/>
          </p:nvSpPr>
          <p:spPr>
            <a:xfrm rot="5400000">
              <a:off x="1690536" y="641285"/>
              <a:ext cx="1127222" cy="98068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00B0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Hexagon 4"/>
            <p:cNvSpPr/>
            <p:nvPr/>
          </p:nvSpPr>
          <p:spPr>
            <a:xfrm>
              <a:off x="1916628" y="743675"/>
              <a:ext cx="675037" cy="7759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>
                  <a:solidFill>
                    <a:schemeClr val="bg1"/>
                  </a:solidFill>
                </a:rPr>
                <a:t>Rule 1146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30" name="Rectangle 29"/>
          <p:cNvSpPr/>
          <p:nvPr/>
        </p:nvSpPr>
        <p:spPr>
          <a:xfrm>
            <a:off x="6474184" y="3816735"/>
            <a:ext cx="1451871" cy="99725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AMENDED</a:t>
            </a:r>
          </a:p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Includes RECLAIM Facilities</a:t>
            </a:r>
            <a:endParaRPr lang="en-US" sz="1600" dirty="0">
              <a:solidFill>
                <a:schemeClr val="bg1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8350446" y="2634049"/>
            <a:ext cx="980685" cy="1081064"/>
            <a:chOff x="1032427" y="1057384"/>
            <a:chExt cx="804848" cy="925113"/>
          </a:xfrm>
        </p:grpSpPr>
        <p:sp>
          <p:nvSpPr>
            <p:cNvPr id="32" name="Hexagon 31"/>
            <p:cNvSpPr/>
            <p:nvPr/>
          </p:nvSpPr>
          <p:spPr>
            <a:xfrm rot="5400000">
              <a:off x="972294" y="1117517"/>
              <a:ext cx="925113" cy="804848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Hexagon 4"/>
            <p:cNvSpPr/>
            <p:nvPr/>
          </p:nvSpPr>
          <p:spPr>
            <a:xfrm>
              <a:off x="1157848" y="1201548"/>
              <a:ext cx="554004" cy="6367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smtClean="0">
                  <a:solidFill>
                    <a:schemeClr val="bg1"/>
                  </a:solidFill>
                </a:rPr>
                <a:t>Rule 1147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34" name="Rectangle 33"/>
          <p:cNvSpPr/>
          <p:nvPr/>
        </p:nvSpPr>
        <p:spPr>
          <a:xfrm>
            <a:off x="8195978" y="3816735"/>
            <a:ext cx="1451871" cy="99725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AMENDED Includes RECLAIM Facilities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0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6" grpId="0" animBg="1"/>
      <p:bldP spid="7" grpId="0" animBg="1"/>
      <p:bldP spid="26" grpId="0" animBg="1"/>
      <p:bldP spid="30" grpId="0" animBg="1"/>
      <p:bldP spid="3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458" y="719666"/>
            <a:ext cx="11029616" cy="1013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Examples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02429" y="5815402"/>
            <a:ext cx="1052508" cy="365125"/>
          </a:xfrm>
        </p:spPr>
        <p:txBody>
          <a:bodyPr/>
          <a:lstStyle/>
          <a:p>
            <a:fld id="{D8B425EA-83F9-423F-B4D4-48671C7C3326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338806" y="2051650"/>
            <a:ext cx="2653075" cy="44026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Facility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&quot;No&quot; Symbol 4"/>
          <p:cNvSpPr/>
          <p:nvPr/>
        </p:nvSpPr>
        <p:spPr>
          <a:xfrm>
            <a:off x="5454334" y="1999408"/>
            <a:ext cx="573932" cy="544749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344774" y="2082360"/>
            <a:ext cx="1710690" cy="3641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Cannot Exit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213632" y="3695625"/>
            <a:ext cx="1451871" cy="99725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AMENDED</a:t>
            </a:r>
          </a:p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Includes RECLAIM Facilities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953312" y="5200317"/>
            <a:ext cx="9048008" cy="1213402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Facility has equipment that is subject to amended rules that do not exempt RECLAIM facilities and has a piece of equipment in which there is no rule to comply with (e.g., nitric acid tanks); the facility may NOT exit.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1457767" y="2666295"/>
            <a:ext cx="963603" cy="958757"/>
            <a:chOff x="1763805" y="568016"/>
            <a:chExt cx="980683" cy="1127222"/>
          </a:xfrm>
        </p:grpSpPr>
        <p:sp>
          <p:nvSpPr>
            <p:cNvPr id="21" name="Hexagon 20"/>
            <p:cNvSpPr/>
            <p:nvPr/>
          </p:nvSpPr>
          <p:spPr>
            <a:xfrm rot="5400000">
              <a:off x="1690536" y="641285"/>
              <a:ext cx="1127222" cy="98068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00B0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Hexagon 4"/>
            <p:cNvSpPr/>
            <p:nvPr/>
          </p:nvSpPr>
          <p:spPr>
            <a:xfrm>
              <a:off x="1916628" y="743675"/>
              <a:ext cx="675037" cy="7759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>
                  <a:solidFill>
                    <a:schemeClr val="bg1"/>
                  </a:solidFill>
                </a:rPr>
                <a:t>Rule 1146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77697" y="2702811"/>
            <a:ext cx="963603" cy="960228"/>
            <a:chOff x="1032427" y="1057384"/>
            <a:chExt cx="804848" cy="925113"/>
          </a:xfrm>
        </p:grpSpPr>
        <p:sp>
          <p:nvSpPr>
            <p:cNvPr id="24" name="Hexagon 23"/>
            <p:cNvSpPr/>
            <p:nvPr/>
          </p:nvSpPr>
          <p:spPr>
            <a:xfrm rot="5400000">
              <a:off x="972294" y="1117517"/>
              <a:ext cx="925113" cy="804848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Hexagon 4"/>
            <p:cNvSpPr/>
            <p:nvPr/>
          </p:nvSpPr>
          <p:spPr>
            <a:xfrm>
              <a:off x="1157848" y="1201548"/>
              <a:ext cx="554004" cy="6367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smtClean="0">
                  <a:solidFill>
                    <a:schemeClr val="bg1"/>
                  </a:solidFill>
                </a:rPr>
                <a:t>Rule 1147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34" name="Rectangle 33"/>
          <p:cNvSpPr/>
          <p:nvPr/>
        </p:nvSpPr>
        <p:spPr>
          <a:xfrm>
            <a:off x="4533561" y="3707948"/>
            <a:ext cx="1451871" cy="99725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AMENDED Includes RECLAIM Facilities</a:t>
            </a:r>
            <a:endParaRPr lang="en-US" sz="1600" dirty="0">
              <a:solidFill>
                <a:schemeClr val="bg1"/>
              </a:solidFill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3143255" y="2702811"/>
            <a:ext cx="804848" cy="925113"/>
            <a:chOff x="599474" y="272148"/>
            <a:chExt cx="804848" cy="925113"/>
          </a:xfrm>
        </p:grpSpPr>
        <p:sp>
          <p:nvSpPr>
            <p:cNvPr id="39" name="Hexagon 38"/>
            <p:cNvSpPr/>
            <p:nvPr/>
          </p:nvSpPr>
          <p:spPr>
            <a:xfrm rot="5400000">
              <a:off x="539341" y="332281"/>
              <a:ext cx="925113" cy="804848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Hexagon 4"/>
            <p:cNvSpPr/>
            <p:nvPr/>
          </p:nvSpPr>
          <p:spPr>
            <a:xfrm>
              <a:off x="724895" y="416312"/>
              <a:ext cx="554004" cy="6367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>
                  <a:solidFill>
                    <a:schemeClr val="bg1"/>
                  </a:solidFill>
                </a:rPr>
                <a:t>Rule 219</a:t>
              </a:r>
              <a:endParaRPr lang="en-US" sz="24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6741293" y="2702811"/>
            <a:ext cx="855345" cy="999942"/>
            <a:chOff x="599474" y="272148"/>
            <a:chExt cx="804848" cy="925113"/>
          </a:xfrm>
          <a:solidFill>
            <a:srgbClr val="FFFF00"/>
          </a:solidFill>
        </p:grpSpPr>
        <p:sp>
          <p:nvSpPr>
            <p:cNvPr id="45" name="Hexagon 44"/>
            <p:cNvSpPr/>
            <p:nvPr/>
          </p:nvSpPr>
          <p:spPr>
            <a:xfrm rot="5400000">
              <a:off x="539341" y="332281"/>
              <a:ext cx="925113" cy="804848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6" name="Hexagon 4"/>
            <p:cNvSpPr/>
            <p:nvPr/>
          </p:nvSpPr>
          <p:spPr>
            <a:xfrm>
              <a:off x="724895" y="416312"/>
              <a:ext cx="554004" cy="63678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>
                  <a:solidFill>
                    <a:schemeClr val="bg1"/>
                  </a:solidFill>
                </a:rPr>
                <a:t>No Rule</a:t>
              </a:r>
              <a:endParaRPr lang="en-US" sz="2400" kern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41914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6" grpId="0" animBg="1"/>
      <p:bldP spid="3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458" y="719666"/>
            <a:ext cx="11029616" cy="1013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Examples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02429" y="5815402"/>
            <a:ext cx="1052508" cy="365125"/>
          </a:xfrm>
        </p:spPr>
        <p:txBody>
          <a:bodyPr/>
          <a:lstStyle/>
          <a:p>
            <a:fld id="{D8B425EA-83F9-423F-B4D4-48671C7C3326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012296" y="1992942"/>
            <a:ext cx="2653075" cy="44026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Facility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&quot;No&quot; Symbol 4"/>
          <p:cNvSpPr/>
          <p:nvPr/>
        </p:nvSpPr>
        <p:spPr>
          <a:xfrm>
            <a:off x="2051867" y="1978550"/>
            <a:ext cx="573932" cy="544749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987263" y="2030987"/>
            <a:ext cx="1710690" cy="3641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Cannot Exit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953312" y="5200317"/>
            <a:ext cx="9048008" cy="1213402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Facility has Rule </a:t>
            </a:r>
            <a:r>
              <a:rPr lang="en-US" sz="2000" dirty="0" smtClean="0">
                <a:solidFill>
                  <a:schemeClr val="bg1"/>
                </a:solidFill>
              </a:rPr>
              <a:t>1146 </a:t>
            </a:r>
            <a:r>
              <a:rPr lang="en-US" sz="2000" dirty="0">
                <a:solidFill>
                  <a:schemeClr val="bg1"/>
                </a:solidFill>
              </a:rPr>
              <a:t>equipment and Rule </a:t>
            </a:r>
            <a:r>
              <a:rPr lang="en-US" sz="2000" dirty="0" smtClean="0">
                <a:solidFill>
                  <a:schemeClr val="bg1"/>
                </a:solidFill>
              </a:rPr>
              <a:t>1147 </a:t>
            </a:r>
            <a:r>
              <a:rPr lang="en-US" sz="2000" dirty="0">
                <a:solidFill>
                  <a:schemeClr val="bg1"/>
                </a:solidFill>
              </a:rPr>
              <a:t>equipment:  If Rule </a:t>
            </a:r>
            <a:r>
              <a:rPr lang="en-US" sz="2000" dirty="0" smtClean="0">
                <a:solidFill>
                  <a:schemeClr val="bg1"/>
                </a:solidFill>
              </a:rPr>
              <a:t>1147 </a:t>
            </a:r>
            <a:r>
              <a:rPr lang="en-US" sz="2000" dirty="0">
                <a:solidFill>
                  <a:schemeClr val="bg1"/>
                </a:solidFill>
              </a:rPr>
              <a:t>has not been amended to include RECLAIM facilities, but the facility shuts down their Rule </a:t>
            </a:r>
            <a:r>
              <a:rPr lang="en-US" sz="2000" dirty="0" smtClean="0">
                <a:solidFill>
                  <a:schemeClr val="bg1"/>
                </a:solidFill>
              </a:rPr>
              <a:t>1147 </a:t>
            </a:r>
            <a:r>
              <a:rPr lang="en-US" sz="2000" dirty="0">
                <a:solidFill>
                  <a:schemeClr val="bg1"/>
                </a:solidFill>
              </a:rPr>
              <a:t>equipment, the facility may exit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1128268" y="2592596"/>
            <a:ext cx="963603" cy="958757"/>
            <a:chOff x="1763805" y="568016"/>
            <a:chExt cx="980683" cy="1127222"/>
          </a:xfrm>
        </p:grpSpPr>
        <p:sp>
          <p:nvSpPr>
            <p:cNvPr id="27" name="Hexagon 26"/>
            <p:cNvSpPr/>
            <p:nvPr/>
          </p:nvSpPr>
          <p:spPr>
            <a:xfrm rot="5400000">
              <a:off x="1690536" y="641285"/>
              <a:ext cx="1127222" cy="98068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00B0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Hexagon 4"/>
            <p:cNvSpPr/>
            <p:nvPr/>
          </p:nvSpPr>
          <p:spPr>
            <a:xfrm>
              <a:off x="1916628" y="743675"/>
              <a:ext cx="675037" cy="7759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>
                  <a:solidFill>
                    <a:schemeClr val="bg1"/>
                  </a:solidFill>
                </a:rPr>
                <a:t>Rule 1146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625799" y="2561344"/>
            <a:ext cx="963603" cy="960228"/>
            <a:chOff x="1032427" y="1057384"/>
            <a:chExt cx="804848" cy="925113"/>
          </a:xfrm>
        </p:grpSpPr>
        <p:sp>
          <p:nvSpPr>
            <p:cNvPr id="30" name="Hexagon 29"/>
            <p:cNvSpPr/>
            <p:nvPr/>
          </p:nvSpPr>
          <p:spPr>
            <a:xfrm rot="5400000">
              <a:off x="972294" y="1117517"/>
              <a:ext cx="925113" cy="804848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Hexagon 4"/>
            <p:cNvSpPr/>
            <p:nvPr/>
          </p:nvSpPr>
          <p:spPr>
            <a:xfrm>
              <a:off x="1157848" y="1201548"/>
              <a:ext cx="554004" cy="6367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smtClean="0">
                  <a:solidFill>
                    <a:schemeClr val="bg1"/>
                  </a:solidFill>
                </a:rPr>
                <a:t>Rule 1147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32" name="Rectangle 31"/>
          <p:cNvSpPr/>
          <p:nvPr/>
        </p:nvSpPr>
        <p:spPr>
          <a:xfrm>
            <a:off x="6553820" y="2003334"/>
            <a:ext cx="2653075" cy="44026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Facility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884133" y="3652843"/>
            <a:ext cx="1451871" cy="99725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AMENDED</a:t>
            </a:r>
          </a:p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Includes RECLAIM Facilities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451518" y="3671209"/>
            <a:ext cx="1312162" cy="82288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Exempts RECLAIM Facilities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9" name="Right Arrow 48"/>
          <p:cNvSpPr/>
          <p:nvPr/>
        </p:nvSpPr>
        <p:spPr>
          <a:xfrm>
            <a:off x="8474172" y="1880785"/>
            <a:ext cx="1780962" cy="680559"/>
          </a:xfrm>
          <a:prstGeom prst="rightArrow">
            <a:avLst/>
          </a:prstGeom>
          <a:solidFill>
            <a:srgbClr val="50EE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Exit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6595599" y="2562816"/>
            <a:ext cx="963603" cy="958757"/>
            <a:chOff x="1763805" y="568016"/>
            <a:chExt cx="980683" cy="1127222"/>
          </a:xfrm>
        </p:grpSpPr>
        <p:sp>
          <p:nvSpPr>
            <p:cNvPr id="51" name="Hexagon 50"/>
            <p:cNvSpPr/>
            <p:nvPr/>
          </p:nvSpPr>
          <p:spPr>
            <a:xfrm rot="5400000">
              <a:off x="1690536" y="641285"/>
              <a:ext cx="1127222" cy="98068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00B0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2" name="Hexagon 4"/>
            <p:cNvSpPr/>
            <p:nvPr/>
          </p:nvSpPr>
          <p:spPr>
            <a:xfrm>
              <a:off x="1916628" y="743675"/>
              <a:ext cx="675037" cy="7759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>
                  <a:solidFill>
                    <a:schemeClr val="bg1"/>
                  </a:solidFill>
                </a:rPr>
                <a:t>Rule 1146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53" name="Rectangle 52"/>
          <p:cNvSpPr/>
          <p:nvPr/>
        </p:nvSpPr>
        <p:spPr>
          <a:xfrm>
            <a:off x="6327348" y="3579763"/>
            <a:ext cx="1451871" cy="99725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AMENDED</a:t>
            </a:r>
          </a:p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Includes RECLAIM Facilities</a:t>
            </a:r>
            <a:endParaRPr lang="en-US" sz="1600" dirty="0">
              <a:solidFill>
                <a:schemeClr val="bg1"/>
              </a:solidFill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8103039" y="2559605"/>
            <a:ext cx="963603" cy="960228"/>
            <a:chOff x="1032427" y="1057384"/>
            <a:chExt cx="804848" cy="925113"/>
          </a:xfrm>
        </p:grpSpPr>
        <p:sp>
          <p:nvSpPr>
            <p:cNvPr id="55" name="Hexagon 54"/>
            <p:cNvSpPr/>
            <p:nvPr/>
          </p:nvSpPr>
          <p:spPr>
            <a:xfrm rot="5400000">
              <a:off x="972294" y="1117517"/>
              <a:ext cx="925113" cy="804848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6" name="Hexagon 4"/>
            <p:cNvSpPr/>
            <p:nvPr/>
          </p:nvSpPr>
          <p:spPr>
            <a:xfrm>
              <a:off x="1157848" y="1201548"/>
              <a:ext cx="554004" cy="6367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smtClean="0">
                  <a:solidFill>
                    <a:schemeClr val="bg1"/>
                  </a:solidFill>
                </a:rPr>
                <a:t>Rule 1147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Rounded Rectangle 2"/>
          <p:cNvSpPr/>
          <p:nvPr/>
        </p:nvSpPr>
        <p:spPr>
          <a:xfrm rot="19862338">
            <a:off x="7849654" y="2882569"/>
            <a:ext cx="1594103" cy="31604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SHUTDOWN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60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3" grpId="0" animBg="1"/>
      <p:bldP spid="47" grpId="0" animBg="1"/>
      <p:bldP spid="49" grpId="0" animBg="1"/>
      <p:bldP spid="53" grpId="0" animBg="1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Option to Remain in RECLAIM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3" y="1456596"/>
            <a:ext cx="11029615" cy="5058504"/>
          </a:xfrm>
        </p:spPr>
        <p:txBody>
          <a:bodyPr>
            <a:noAutofit/>
          </a:bodyPr>
          <a:lstStyle/>
          <a:p>
            <a:endParaRPr lang="en-US" dirty="0" smtClean="0"/>
          </a:p>
          <a:p>
            <a:r>
              <a:rPr lang="en-US" dirty="0" smtClean="0"/>
              <a:t>Stakeholders expressed concerns about transitioning before Regulation XIII – New Source Review is amended</a:t>
            </a:r>
          </a:p>
          <a:p>
            <a:r>
              <a:rPr lang="en-US" dirty="0" smtClean="0"/>
              <a:t>PAR 2002 will allow facilities to remain in RECLAIM for a limited time while NSR issues are resolved</a:t>
            </a:r>
          </a:p>
          <a:p>
            <a:r>
              <a:rPr lang="en-US" dirty="0"/>
              <a:t>Applies to </a:t>
            </a:r>
            <a:r>
              <a:rPr lang="en-US" dirty="0" smtClean="0"/>
              <a:t>facilities </a:t>
            </a:r>
            <a:r>
              <a:rPr lang="en-US" dirty="0"/>
              <a:t>that receive an initial determination </a:t>
            </a:r>
            <a:r>
              <a:rPr lang="en-US" dirty="0" smtClean="0"/>
              <a:t>notification</a:t>
            </a:r>
          </a:p>
          <a:p>
            <a:pPr lvl="1"/>
            <a:r>
              <a:rPr lang="en-US" dirty="0" smtClean="0"/>
              <a:t>Facility submits request to remain in RECLAIM, along with equipment information required in the initial determination notification</a:t>
            </a:r>
          </a:p>
          <a:p>
            <a:pPr lvl="1"/>
            <a:r>
              <a:rPr lang="en-US" dirty="0" smtClean="0"/>
              <a:t>Executive Officer will notify the facility that it will remain in RECLAIM until a future date, but no later than December 31, 2023</a:t>
            </a:r>
          </a:p>
          <a:p>
            <a:pPr marL="324000" lvl="1" indent="0">
              <a:buNone/>
            </a:pPr>
            <a:endParaRPr lang="en-US" u="sng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558300" y="5935117"/>
            <a:ext cx="1052508" cy="365125"/>
          </a:xfrm>
        </p:spPr>
        <p:txBody>
          <a:bodyPr/>
          <a:lstStyle/>
          <a:p>
            <a:fld id="{D8B425EA-83F9-423F-B4D4-48671C7C3326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92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Provisions for Remaining in RECLAIM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440641"/>
          </a:xfrm>
        </p:spPr>
        <p:txBody>
          <a:bodyPr>
            <a:noAutofit/>
          </a:bodyPr>
          <a:lstStyle/>
          <a:p>
            <a:r>
              <a:rPr lang="en-US" dirty="0" smtClean="0"/>
              <a:t>Facilities that remain in RECLAIM:</a:t>
            </a:r>
          </a:p>
          <a:p>
            <a:pPr lvl="1"/>
            <a:r>
              <a:rPr lang="en-US" sz="2600" dirty="0" smtClean="0"/>
              <a:t>Would be required to comply with all requirements of any applicable non-RECLAIM rule that does not exempt RECLAIM facilities</a:t>
            </a:r>
          </a:p>
          <a:p>
            <a:pPr lvl="2"/>
            <a:r>
              <a:rPr lang="en-US" sz="2400" dirty="0" smtClean="0"/>
              <a:t>A facility will be subject to BARCT requirements of a non-RECLAIM command-and-control rule while remaining in RECLAIM</a:t>
            </a:r>
          </a:p>
          <a:p>
            <a:pPr lvl="1"/>
            <a:r>
              <a:rPr lang="en-US" sz="2600" dirty="0" smtClean="0"/>
              <a:t>The facility will remain in RECLAIM until a subsequent notification is issued stating the date that the facility will exit</a:t>
            </a:r>
          </a:p>
          <a:p>
            <a:pPr lvl="1"/>
            <a:r>
              <a:rPr lang="en-US" sz="2600" dirty="0" smtClean="0"/>
              <a:t>Upon subsequent notification, a facility will submit any updated NOx equipment information to the Executive Officer</a:t>
            </a:r>
          </a:p>
          <a:p>
            <a:pPr marL="324000" lvl="1" indent="0">
              <a:buNone/>
            </a:pPr>
            <a:endParaRPr lang="en-US" u="sng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558300" y="5935117"/>
            <a:ext cx="1052508" cy="365125"/>
          </a:xfrm>
        </p:spPr>
        <p:txBody>
          <a:bodyPr/>
          <a:lstStyle/>
          <a:p>
            <a:fld id="{D8B425EA-83F9-423F-B4D4-48671C7C3326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41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27556"/>
            <a:ext cx="11029616" cy="1013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Overview of PARs 2001 &amp; 2002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260" y="1760740"/>
            <a:ext cx="11445474" cy="4377959"/>
          </a:xfrm>
        </p:spPr>
        <p:txBody>
          <a:bodyPr>
            <a:noAutofit/>
          </a:bodyPr>
          <a:lstStyle/>
          <a:p>
            <a:r>
              <a:rPr lang="en-US" u="sng" dirty="0" smtClean="0"/>
              <a:t>PAR 2001 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ntroduces an opt-out provision for facilities that meet the criteria to exit RECLAIM</a:t>
            </a:r>
          </a:p>
          <a:p>
            <a:pPr lvl="2"/>
            <a:r>
              <a:rPr lang="en-US" dirty="0" smtClean="0"/>
              <a:t>Criteria and procedures are established </a:t>
            </a:r>
          </a:p>
          <a:p>
            <a:r>
              <a:rPr lang="en-US" u="sng" dirty="0" smtClean="0"/>
              <a:t>PAR 2002 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evises the criteria for facilities to be eligible to exit RECLAIM (original criteria adopted in January 5, 2018 amendments)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ntroduces an option for facilities to remain in RECLAIM upon receiving an initial determination notification for potential exit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ntroduces new temporary provision for exiting RECLAIM facilities regarding NSR offsets</a:t>
            </a:r>
          </a:p>
          <a:p>
            <a:pPr marL="0" indent="0">
              <a:buNone/>
            </a:pPr>
            <a:endParaRPr lang="en-US" baseline="30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25EA-83F9-423F-B4D4-48671C7C332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Exiting Facilities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920" y="2082570"/>
            <a:ext cx="11461621" cy="4505043"/>
          </a:xfrm>
        </p:spPr>
        <p:txBody>
          <a:bodyPr>
            <a:noAutofit/>
          </a:bodyPr>
          <a:lstStyle/>
          <a:p>
            <a:pPr lvl="1"/>
            <a:r>
              <a:rPr lang="en-US" sz="2800" dirty="0" smtClean="0"/>
              <a:t>PAR </a:t>
            </a:r>
            <a:r>
              <a:rPr lang="en-US" sz="2800" dirty="0"/>
              <a:t>2002 adds a </a:t>
            </a:r>
            <a:r>
              <a:rPr lang="en-US" sz="2800" dirty="0" smtClean="0"/>
              <a:t>new provision </a:t>
            </a:r>
            <a:r>
              <a:rPr lang="en-US" sz="2800" dirty="0"/>
              <a:t>for </a:t>
            </a:r>
            <a:r>
              <a:rPr lang="en-US" sz="2800" dirty="0" smtClean="0"/>
              <a:t>exiting </a:t>
            </a:r>
            <a:r>
              <a:rPr lang="en-US" sz="2800" dirty="0"/>
              <a:t>facilities to provide </a:t>
            </a:r>
            <a:r>
              <a:rPr lang="en-US" sz="2800" dirty="0" smtClean="0"/>
              <a:t>a temporary pathway for facilities to exit, despite unresolved </a:t>
            </a:r>
            <a:r>
              <a:rPr lang="en-US" sz="2800" dirty="0"/>
              <a:t>NSR issues</a:t>
            </a:r>
          </a:p>
          <a:p>
            <a:pPr lvl="1"/>
            <a:r>
              <a:rPr lang="en-US" sz="2800" dirty="0" smtClean="0"/>
              <a:t>NSR Issues:</a:t>
            </a:r>
          </a:p>
          <a:p>
            <a:pPr lvl="2"/>
            <a:r>
              <a:rPr lang="en-US" sz="2600" dirty="0"/>
              <a:t>Permit moratorium - Rule 1315 contains </a:t>
            </a:r>
            <a:r>
              <a:rPr lang="en-US" sz="2600" dirty="0" smtClean="0"/>
              <a:t>cumulative net emissions </a:t>
            </a:r>
            <a:r>
              <a:rPr lang="en-US" sz="2600" dirty="0"/>
              <a:t>increase thresholds</a:t>
            </a:r>
          </a:p>
          <a:p>
            <a:pPr lvl="2"/>
            <a:r>
              <a:rPr lang="en-US" sz="2600" dirty="0"/>
              <a:t>Potential </a:t>
            </a:r>
            <a:r>
              <a:rPr lang="en-US" sz="2600" dirty="0" smtClean="0"/>
              <a:t>impacts </a:t>
            </a:r>
            <a:r>
              <a:rPr lang="en-US" sz="2600" dirty="0"/>
              <a:t>from exiting </a:t>
            </a:r>
            <a:r>
              <a:rPr lang="en-US" sz="2600" dirty="0" smtClean="0"/>
              <a:t>RECLAIM facilities were not analyzed for Rule 1315 CEQA thresholds</a:t>
            </a:r>
          </a:p>
          <a:p>
            <a:pPr lvl="3"/>
            <a:r>
              <a:rPr lang="en-US" sz="2400" dirty="0" smtClean="0"/>
              <a:t>Will be the subject for future Regulation XIII amendments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558300" y="5935117"/>
            <a:ext cx="1052508" cy="365125"/>
          </a:xfrm>
        </p:spPr>
        <p:txBody>
          <a:bodyPr/>
          <a:lstStyle/>
          <a:p>
            <a:fld id="{D8B425EA-83F9-423F-B4D4-48671C7C3326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11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Additional Provision for Exiting Facilities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920" y="2082570"/>
            <a:ext cx="11461621" cy="4505043"/>
          </a:xfrm>
        </p:spPr>
        <p:txBody>
          <a:bodyPr>
            <a:noAutofit/>
          </a:bodyPr>
          <a:lstStyle/>
          <a:p>
            <a:pPr lvl="2"/>
            <a:r>
              <a:rPr lang="en-US" sz="2800" dirty="0" smtClean="0"/>
              <a:t>PAR 2002 would allow facilities that meet specified criteria to exit</a:t>
            </a:r>
          </a:p>
          <a:p>
            <a:pPr lvl="2"/>
            <a:r>
              <a:rPr lang="en-US" sz="2800" dirty="0" smtClean="0"/>
              <a:t>Exited facilities can use ERCs in open market once exited</a:t>
            </a:r>
          </a:p>
          <a:p>
            <a:pPr lvl="2"/>
            <a:r>
              <a:rPr lang="en-US" sz="2800" dirty="0" smtClean="0"/>
              <a:t>Added provision to prohibit use of internal bank</a:t>
            </a:r>
          </a:p>
          <a:p>
            <a:pPr lvl="3"/>
            <a:r>
              <a:rPr lang="en-US" sz="2600" dirty="0" smtClean="0"/>
              <a:t>Concerns for potentially exceeding CEQA thresholds</a:t>
            </a:r>
          </a:p>
          <a:p>
            <a:pPr lvl="3"/>
            <a:r>
              <a:rPr lang="en-US" sz="2600" dirty="0" smtClean="0"/>
              <a:t>Could possibly result in a permit moratorium </a:t>
            </a:r>
          </a:p>
          <a:p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558300" y="5935117"/>
            <a:ext cx="1052508" cy="365125"/>
          </a:xfrm>
        </p:spPr>
        <p:txBody>
          <a:bodyPr/>
          <a:lstStyle/>
          <a:p>
            <a:fld id="{D8B425EA-83F9-423F-B4D4-48671C7C3326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44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Reporting Infinite Year Block </a:t>
            </a:r>
            <a:r>
              <a:rPr lang="en-US" dirty="0" smtClean="0">
                <a:solidFill>
                  <a:schemeClr val="tx1"/>
                </a:solidFill>
              </a:rPr>
              <a:t>(IYB) Prices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533" y="2082570"/>
            <a:ext cx="11433008" cy="4505043"/>
          </a:xfrm>
        </p:spPr>
        <p:txBody>
          <a:bodyPr>
            <a:noAutofit/>
          </a:bodyPr>
          <a:lstStyle/>
          <a:p>
            <a:pPr lvl="1"/>
            <a:r>
              <a:rPr lang="en-US" sz="2800" dirty="0"/>
              <a:t>Rule 2002 contains a provision that requires the Executive Officer to report to the Governing Board if IYB prices fall below $200,000</a:t>
            </a:r>
            <a:endParaRPr lang="en-US" dirty="0"/>
          </a:p>
          <a:p>
            <a:pPr lvl="2"/>
            <a:r>
              <a:rPr lang="en-US" sz="2600" dirty="0"/>
              <a:t>Adopted as part of the 2015 RECLAIM amendments</a:t>
            </a:r>
          </a:p>
          <a:p>
            <a:pPr lvl="2"/>
            <a:r>
              <a:rPr lang="en-US" sz="2600" dirty="0"/>
              <a:t>Prices fell below $200,000 in September 2017</a:t>
            </a:r>
          </a:p>
          <a:p>
            <a:pPr lvl="2"/>
            <a:r>
              <a:rPr lang="en-US" sz="2600" dirty="0"/>
              <a:t>RECLAIM transition has resulted in a sharp decrease of IYB trading</a:t>
            </a:r>
          </a:p>
          <a:p>
            <a:pPr lvl="1"/>
            <a:r>
              <a:rPr lang="en-US" sz="2800" dirty="0" smtClean="0"/>
              <a:t>PAR </a:t>
            </a:r>
            <a:r>
              <a:rPr lang="en-US" sz="2800" dirty="0"/>
              <a:t>2002 would remove this reporting requirement</a:t>
            </a:r>
            <a:endParaRPr lang="en-US" sz="1800" dirty="0"/>
          </a:p>
          <a:p>
            <a:pPr lvl="1"/>
            <a:endParaRPr lang="en-US" sz="30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558300" y="5935117"/>
            <a:ext cx="1052508" cy="365125"/>
          </a:xfrm>
        </p:spPr>
        <p:txBody>
          <a:bodyPr/>
          <a:lstStyle/>
          <a:p>
            <a:fld id="{D8B425EA-83F9-423F-B4D4-48671C7C3326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13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Rulemaking Schedule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1" y="1897850"/>
            <a:ext cx="11195941" cy="4769649"/>
          </a:xfrm>
        </p:spPr>
        <p:txBody>
          <a:bodyPr numCol="2" spcCol="0">
            <a:noAutofit/>
          </a:bodyPr>
          <a:lstStyle/>
          <a:p>
            <a:r>
              <a:rPr lang="en-US" sz="2400" dirty="0" smtClean="0"/>
              <a:t>Written Comments Deadline</a:t>
            </a:r>
          </a:p>
          <a:p>
            <a:pPr lvl="1"/>
            <a:r>
              <a:rPr lang="en-US" sz="2000" dirty="0" smtClean="0"/>
              <a:t>August 23, 2018</a:t>
            </a:r>
          </a:p>
          <a:p>
            <a:r>
              <a:rPr lang="en-US" sz="2400" dirty="0"/>
              <a:t>30-Day Documents</a:t>
            </a:r>
          </a:p>
          <a:p>
            <a:pPr lvl="1"/>
            <a:r>
              <a:rPr lang="en-US" sz="2000" dirty="0"/>
              <a:t>September 4, </a:t>
            </a:r>
            <a:r>
              <a:rPr lang="en-US" sz="2000" dirty="0" smtClean="0"/>
              <a:t>2018</a:t>
            </a:r>
          </a:p>
          <a:p>
            <a:r>
              <a:rPr lang="en-US" sz="2400" dirty="0"/>
              <a:t>Set </a:t>
            </a:r>
            <a:r>
              <a:rPr lang="en-US" sz="2400" dirty="0" smtClean="0"/>
              <a:t>Hearing</a:t>
            </a:r>
          </a:p>
          <a:p>
            <a:pPr lvl="1"/>
            <a:r>
              <a:rPr lang="en-US" sz="2000" dirty="0"/>
              <a:t>September 7, </a:t>
            </a:r>
            <a:r>
              <a:rPr lang="en-US" sz="2000" dirty="0" smtClean="0"/>
              <a:t>2018</a:t>
            </a:r>
          </a:p>
          <a:p>
            <a:endParaRPr lang="en-US" sz="2800" dirty="0"/>
          </a:p>
          <a:p>
            <a:endParaRPr lang="en-US" dirty="0" smtClean="0"/>
          </a:p>
          <a:p>
            <a:endParaRPr lang="en-US" sz="2800" dirty="0"/>
          </a:p>
          <a:p>
            <a:r>
              <a:rPr lang="en-US" sz="2400" dirty="0"/>
              <a:t>Working Group Meeting</a:t>
            </a:r>
          </a:p>
          <a:p>
            <a:pPr lvl="1"/>
            <a:r>
              <a:rPr lang="en-US" sz="2000" dirty="0"/>
              <a:t>September 13, 2018</a:t>
            </a:r>
          </a:p>
          <a:p>
            <a:r>
              <a:rPr lang="en-US" sz="2400" dirty="0" smtClean="0"/>
              <a:t>Stationary </a:t>
            </a:r>
            <a:r>
              <a:rPr lang="en-US" sz="2400" dirty="0"/>
              <a:t>Source Committee </a:t>
            </a:r>
            <a:r>
              <a:rPr lang="en-US" sz="2400" dirty="0" smtClean="0"/>
              <a:t>Meeting</a:t>
            </a:r>
          </a:p>
          <a:p>
            <a:pPr lvl="1"/>
            <a:r>
              <a:rPr lang="en-US" sz="2000" dirty="0"/>
              <a:t>September 21, </a:t>
            </a:r>
            <a:r>
              <a:rPr lang="en-US" sz="2000" dirty="0" smtClean="0"/>
              <a:t>2018</a:t>
            </a:r>
          </a:p>
          <a:p>
            <a:r>
              <a:rPr lang="en-US" sz="2400" dirty="0" smtClean="0"/>
              <a:t>Public </a:t>
            </a:r>
            <a:r>
              <a:rPr lang="en-US" sz="2400" dirty="0"/>
              <a:t>Hearing</a:t>
            </a:r>
          </a:p>
          <a:p>
            <a:pPr lvl="1"/>
            <a:r>
              <a:rPr lang="en-US" sz="2000" dirty="0"/>
              <a:t>October 5, 2018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558300" y="5935117"/>
            <a:ext cx="1052508" cy="365125"/>
          </a:xfrm>
        </p:spPr>
        <p:txBody>
          <a:bodyPr/>
          <a:lstStyle/>
          <a:p>
            <a:fld id="{D8B425EA-83F9-423F-B4D4-48671C7C3326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8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Contacts</a:t>
            </a:r>
            <a:endParaRPr lang="en-US" sz="4000" cap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Melissa Gamoning</a:t>
            </a:r>
            <a:br>
              <a:rPr lang="en-US" sz="2800" dirty="0" smtClean="0"/>
            </a:br>
            <a:r>
              <a:rPr lang="en-US" sz="2800" dirty="0" smtClean="0"/>
              <a:t>Assistant Air Quality Specialist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(909) 396-3115</a:t>
            </a:r>
            <a:br>
              <a:rPr lang="en-US" sz="2800" dirty="0" smtClean="0"/>
            </a:br>
            <a:r>
              <a:rPr lang="en-US" sz="2800" dirty="0" smtClean="0">
                <a:hlinkClick r:id="rId2"/>
              </a:rPr>
              <a:t>mgamoning@aqmd.gov</a:t>
            </a:r>
            <a:endParaRPr lang="en-US" sz="2800" dirty="0" smtClean="0"/>
          </a:p>
          <a:p>
            <a:r>
              <a:rPr lang="en-US" sz="2800" dirty="0" smtClean="0"/>
              <a:t>Kevin Orellana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Program Supervisor</a:t>
            </a:r>
            <a:br>
              <a:rPr lang="en-US" sz="2800" dirty="0" smtClean="0"/>
            </a:br>
            <a:r>
              <a:rPr lang="en-US" sz="2800" dirty="0" smtClean="0"/>
              <a:t>(909) 396-3492</a:t>
            </a:r>
            <a:br>
              <a:rPr lang="en-US" sz="2800" dirty="0" smtClean="0"/>
            </a:br>
            <a:r>
              <a:rPr lang="en-US" sz="2800" dirty="0" smtClean="0">
                <a:hlinkClick r:id="rId3"/>
              </a:rPr>
              <a:t>korellana@aqmd.gov</a:t>
            </a:r>
            <a:r>
              <a:rPr lang="en-US" sz="2800" dirty="0" smtClean="0"/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88417" y="2149344"/>
            <a:ext cx="5422392" cy="3633047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Gary Quinn, P.E.</a:t>
            </a:r>
            <a:br>
              <a:rPr lang="en-US" sz="2800" dirty="0" smtClean="0"/>
            </a:br>
            <a:r>
              <a:rPr lang="en-US" sz="2800" dirty="0" smtClean="0"/>
              <a:t>Program Supervisor</a:t>
            </a:r>
            <a:br>
              <a:rPr lang="en-US" sz="2800" dirty="0" smtClean="0"/>
            </a:br>
            <a:r>
              <a:rPr lang="en-US" sz="2800" dirty="0" smtClean="0"/>
              <a:t>(909) 396-3121</a:t>
            </a:r>
            <a:br>
              <a:rPr lang="en-US" sz="2800" dirty="0" smtClean="0"/>
            </a:br>
            <a:r>
              <a:rPr lang="en-US" sz="2800" dirty="0" smtClean="0">
                <a:hlinkClick r:id="rId4"/>
              </a:rPr>
              <a:t>gquinn@aqmd.gov</a:t>
            </a:r>
            <a:endParaRPr lang="en-US" sz="2800" dirty="0" smtClean="0"/>
          </a:p>
          <a:p>
            <a:r>
              <a:rPr lang="en-US" sz="2800" dirty="0" smtClean="0"/>
              <a:t>Tracy A. Goss, P.E.</a:t>
            </a:r>
            <a:br>
              <a:rPr lang="en-US" sz="2800" dirty="0" smtClean="0"/>
            </a:br>
            <a:r>
              <a:rPr lang="en-US" sz="2800" dirty="0" smtClean="0"/>
              <a:t>Planning and Rules Manager</a:t>
            </a:r>
            <a:br>
              <a:rPr lang="en-US" sz="2800" dirty="0" smtClean="0"/>
            </a:br>
            <a:r>
              <a:rPr lang="en-US" sz="2800" dirty="0" smtClean="0"/>
              <a:t>(909) 396-3106</a:t>
            </a:r>
            <a:br>
              <a:rPr lang="en-US" sz="2800" dirty="0" smtClean="0"/>
            </a:br>
            <a:r>
              <a:rPr lang="en-US" sz="2800" dirty="0" smtClean="0">
                <a:hlinkClick r:id="rId5"/>
              </a:rPr>
              <a:t>tgoss@aqmd.gov</a:t>
            </a:r>
            <a:r>
              <a:rPr lang="en-US" sz="2800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25EA-83F9-423F-B4D4-48671C7C3326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284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January </a:t>
            </a:r>
            <a:r>
              <a:rPr lang="en-US" dirty="0">
                <a:solidFill>
                  <a:schemeClr val="tx1"/>
                </a:solidFill>
              </a:rPr>
              <a:t>5, </a:t>
            </a:r>
            <a:r>
              <a:rPr lang="en-US" dirty="0" smtClean="0">
                <a:solidFill>
                  <a:schemeClr val="tx1"/>
                </a:solidFill>
              </a:rPr>
              <a:t>2018 Amendments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72" y="2095828"/>
            <a:ext cx="11253455" cy="455663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Initiated the process to transition facilities out of RECLAIM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25EA-83F9-423F-B4D4-48671C7C3326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5" name="Diagram 4"/>
          <p:cNvGraphicFramePr/>
          <p:nvPr>
            <p:extLst/>
          </p:nvPr>
        </p:nvGraphicFramePr>
        <p:xfrm>
          <a:off x="872836" y="2709949"/>
          <a:ext cx="10449097" cy="3890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716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Background </a:t>
            </a:r>
            <a:r>
              <a:rPr lang="en-US" sz="3200" dirty="0" smtClean="0">
                <a:solidFill>
                  <a:schemeClr val="tx1"/>
                </a:solidFill>
              </a:rPr>
              <a:t>(continued)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035109"/>
          </a:xfrm>
        </p:spPr>
        <p:txBody>
          <a:bodyPr>
            <a:noAutofit/>
          </a:bodyPr>
          <a:lstStyle/>
          <a:p>
            <a:r>
              <a:rPr lang="en-US" dirty="0" smtClean="0"/>
              <a:t>Staff initially identified 37 RECLAIM facilities for potential exit, based on Rule 2002 criteria</a:t>
            </a:r>
          </a:p>
          <a:p>
            <a:pPr>
              <a:spcBef>
                <a:spcPts val="0"/>
              </a:spcBef>
            </a:pPr>
            <a:r>
              <a:rPr lang="en-US" dirty="0"/>
              <a:t>S</a:t>
            </a:r>
            <a:r>
              <a:rPr lang="en-US" dirty="0" smtClean="0"/>
              <a:t>ome </a:t>
            </a:r>
            <a:r>
              <a:rPr lang="en-US" dirty="0"/>
              <a:t>facilities did not receive an Initial Determination </a:t>
            </a:r>
            <a:r>
              <a:rPr lang="en-US" dirty="0" smtClean="0"/>
              <a:t>Notification as part of this initial group</a:t>
            </a:r>
            <a:endParaRPr lang="en-US" sz="2600" dirty="0"/>
          </a:p>
          <a:p>
            <a:pPr lvl="1">
              <a:spcBef>
                <a:spcPts val="0"/>
              </a:spcBef>
            </a:pPr>
            <a:r>
              <a:rPr lang="en-US" sz="2600" dirty="0"/>
              <a:t>Others have </a:t>
            </a:r>
            <a:r>
              <a:rPr lang="en-US" sz="2600" dirty="0" smtClean="0"/>
              <a:t>shut down equipment and no longer operate RECLAIM sources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558300" y="5935117"/>
            <a:ext cx="1052508" cy="365125"/>
          </a:xfrm>
        </p:spPr>
        <p:txBody>
          <a:bodyPr/>
          <a:lstStyle/>
          <a:p>
            <a:fld id="{D8B425EA-83F9-423F-B4D4-48671C7C332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6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PAR 2001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558300" y="5935117"/>
            <a:ext cx="1052508" cy="365125"/>
          </a:xfrm>
        </p:spPr>
        <p:txBody>
          <a:bodyPr/>
          <a:lstStyle/>
          <a:p>
            <a:fld id="{D8B425EA-83F9-423F-B4D4-48671C7C3326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7442008"/>
              </p:ext>
            </p:extLst>
          </p:nvPr>
        </p:nvGraphicFramePr>
        <p:xfrm>
          <a:off x="1286864" y="2654029"/>
          <a:ext cx="8754604" cy="29085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30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PAR 2001 – Opt-Out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558300" y="5007012"/>
            <a:ext cx="1052508" cy="365125"/>
          </a:xfrm>
        </p:spPr>
        <p:txBody>
          <a:bodyPr/>
          <a:lstStyle/>
          <a:p>
            <a:fld id="{D8B425EA-83F9-423F-B4D4-48671C7C332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90292" y="1942371"/>
            <a:ext cx="11211415" cy="4377959"/>
          </a:xfrm>
        </p:spPr>
        <p:txBody>
          <a:bodyPr>
            <a:noAutofit/>
          </a:bodyPr>
          <a:lstStyle/>
          <a:p>
            <a:r>
              <a:rPr lang="en-US" sz="2600" dirty="0" smtClean="0"/>
              <a:t>Facilities may request to opt-out of RECLAIM provided that they meet certain criteria</a:t>
            </a:r>
          </a:p>
          <a:p>
            <a:r>
              <a:rPr lang="en-US" sz="2600" dirty="0" smtClean="0"/>
              <a:t>A facility is </a:t>
            </a:r>
            <a:r>
              <a:rPr lang="en-US" sz="2600" u="sng" dirty="0" smtClean="0"/>
              <a:t>not eligible</a:t>
            </a:r>
            <a:r>
              <a:rPr lang="en-US" sz="2600" dirty="0" smtClean="0"/>
              <a:t> to opt-out if it operates:</a:t>
            </a:r>
          </a:p>
          <a:p>
            <a:pPr lvl="1"/>
            <a:r>
              <a:rPr lang="en-US" sz="2200" dirty="0" smtClean="0"/>
              <a:t>NOx emitting equipment that is explicitly categorized in a non-RECLAIM command-and-control NOx rule that exempts RECLAIM facilities; and/or</a:t>
            </a:r>
          </a:p>
          <a:p>
            <a:pPr lvl="1"/>
            <a:r>
              <a:rPr lang="en-US" sz="2200" dirty="0" smtClean="0"/>
              <a:t>Non-combustion NOx emitting equipment that is not explicitly listed in any non-RECLAIM rule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11" name="Rounded Rectangle 10"/>
          <p:cNvSpPr/>
          <p:nvPr/>
        </p:nvSpPr>
        <p:spPr>
          <a:xfrm>
            <a:off x="2263992" y="5267325"/>
            <a:ext cx="9175366" cy="147339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/>
          </a:p>
          <a:p>
            <a:pPr algn="ctr"/>
            <a:endParaRPr lang="en-US" sz="2000" dirty="0">
              <a:solidFill>
                <a:schemeClr val="bg1"/>
              </a:solidFill>
            </a:endParaRP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    </a:t>
            </a:r>
            <a:r>
              <a:rPr lang="en-US" sz="2200" dirty="0" smtClean="0">
                <a:solidFill>
                  <a:schemeClr val="bg1"/>
                </a:solidFill>
              </a:rPr>
              <a:t>Facilities </a:t>
            </a:r>
            <a:r>
              <a:rPr lang="en-US" sz="2200" dirty="0">
                <a:solidFill>
                  <a:schemeClr val="bg1"/>
                </a:solidFill>
              </a:rPr>
              <a:t>cannot exit unless all facility equipment is subject to a </a:t>
            </a:r>
            <a:r>
              <a:rPr lang="en-US" sz="2200" dirty="0" smtClean="0">
                <a:solidFill>
                  <a:schemeClr val="bg1"/>
                </a:solidFill>
              </a:rPr>
              <a:t>command-and-control rule </a:t>
            </a:r>
            <a:r>
              <a:rPr lang="en-US" sz="2200" dirty="0">
                <a:solidFill>
                  <a:schemeClr val="bg1"/>
                </a:solidFill>
              </a:rPr>
              <a:t>that establishes BARCT emissions limits, BARCT implementation </a:t>
            </a:r>
            <a:r>
              <a:rPr lang="en-US" sz="2200" dirty="0" smtClean="0">
                <a:solidFill>
                  <a:schemeClr val="bg1"/>
                </a:solidFill>
              </a:rPr>
              <a:t>schedules, </a:t>
            </a:r>
            <a:r>
              <a:rPr lang="en-US" sz="2200" dirty="0">
                <a:solidFill>
                  <a:schemeClr val="bg1"/>
                </a:solidFill>
              </a:rPr>
              <a:t>and MRR </a:t>
            </a:r>
            <a:r>
              <a:rPr lang="en-US" sz="2200" dirty="0" smtClean="0">
                <a:solidFill>
                  <a:schemeClr val="bg1"/>
                </a:solidFill>
              </a:rPr>
              <a:t>requirements for the transition </a:t>
            </a:r>
            <a:r>
              <a:rPr lang="en-US" sz="2200" dirty="0">
                <a:solidFill>
                  <a:schemeClr val="bg1"/>
                </a:solidFill>
              </a:rPr>
              <a:t>to </a:t>
            </a:r>
            <a:r>
              <a:rPr lang="en-US" sz="2200" dirty="0" smtClean="0">
                <a:solidFill>
                  <a:schemeClr val="bg1"/>
                </a:solidFill>
              </a:rPr>
              <a:t>command-and-control</a:t>
            </a:r>
            <a:endParaRPr lang="en-US" sz="2200" dirty="0">
              <a:solidFill>
                <a:schemeClr val="bg1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490292" y="5040910"/>
            <a:ext cx="2252908" cy="514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In other words…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8651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PAR 2001 Opt-Out Procedures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428" y="1807982"/>
            <a:ext cx="11029615" cy="4035109"/>
          </a:xfrm>
        </p:spPr>
        <p:txBody>
          <a:bodyPr>
            <a:noAutofit/>
          </a:bodyPr>
          <a:lstStyle/>
          <a:p>
            <a:r>
              <a:rPr lang="en-US" dirty="0" smtClean="0"/>
              <a:t>If the facility meets the criteria, it may submit a request to the Executive Officer</a:t>
            </a:r>
          </a:p>
          <a:p>
            <a:r>
              <a:rPr lang="en-US" dirty="0" smtClean="0"/>
              <a:t>Facility is required to submit with the request:</a:t>
            </a:r>
          </a:p>
          <a:p>
            <a:pPr lvl="1"/>
            <a:r>
              <a:rPr lang="en-US" dirty="0" smtClean="0"/>
              <a:t>A listing of all permitted and unpermitted NOx RECLAIM equipment, including applicable control equipment; and</a:t>
            </a:r>
          </a:p>
          <a:p>
            <a:pPr lvl="1"/>
            <a:r>
              <a:rPr lang="en-US" dirty="0" smtClean="0"/>
              <a:t>Permitted NOx emission levels, and if not available, manufacturer guaranteed NOx emission levels for the equipment</a:t>
            </a:r>
            <a:endParaRPr lang="en-US" dirty="0"/>
          </a:p>
          <a:p>
            <a:r>
              <a:rPr lang="en-US" dirty="0" smtClean="0"/>
              <a:t>If approved, facility would receive an initial determination notification and be subject to provisions in Rule 2002 for exiting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558300" y="5935117"/>
            <a:ext cx="1052508" cy="365125"/>
          </a:xfrm>
        </p:spPr>
        <p:txBody>
          <a:bodyPr/>
          <a:lstStyle/>
          <a:p>
            <a:fld id="{D8B425EA-83F9-423F-B4D4-48671C7C332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6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PAR 2002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558300" y="5935117"/>
            <a:ext cx="1052508" cy="365125"/>
          </a:xfrm>
        </p:spPr>
        <p:txBody>
          <a:bodyPr/>
          <a:lstStyle/>
          <a:p>
            <a:fld id="{D8B425EA-83F9-423F-B4D4-48671C7C3326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216518302"/>
              </p:ext>
            </p:extLst>
          </p:nvPr>
        </p:nvGraphicFramePr>
        <p:xfrm>
          <a:off x="581192" y="2235895"/>
          <a:ext cx="10188575" cy="4064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939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467" y="612216"/>
            <a:ext cx="11029616" cy="1013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Revised Eligibility Criteria to Exit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558300" y="5935117"/>
            <a:ext cx="1052508" cy="365125"/>
          </a:xfrm>
        </p:spPr>
        <p:txBody>
          <a:bodyPr/>
          <a:lstStyle/>
          <a:p>
            <a:fld id="{D8B425EA-83F9-423F-B4D4-48671C7C3326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043682822"/>
              </p:ext>
            </p:extLst>
          </p:nvPr>
        </p:nvGraphicFramePr>
        <p:xfrm>
          <a:off x="495467" y="1824539"/>
          <a:ext cx="11277600" cy="37935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1396532" y="5194046"/>
            <a:ext cx="10382250" cy="1524931"/>
          </a:xfrm>
          <a:prstGeom prst="round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Facilities do not need to be at BARCT to exit 	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However, all </a:t>
            </a:r>
            <a:r>
              <a:rPr lang="en-US" dirty="0">
                <a:solidFill>
                  <a:schemeClr val="bg1"/>
                </a:solidFill>
              </a:rPr>
              <a:t>facility equipment must be subject to a non-RECLAIM NOx emissions limiting </a:t>
            </a:r>
            <a:r>
              <a:rPr lang="en-US" dirty="0" smtClean="0">
                <a:solidFill>
                  <a:schemeClr val="bg1"/>
                </a:solidFill>
              </a:rPr>
              <a:t>rule (Facilities </a:t>
            </a:r>
            <a:r>
              <a:rPr lang="en-US" dirty="0">
                <a:solidFill>
                  <a:schemeClr val="bg1"/>
                </a:solidFill>
              </a:rPr>
              <a:t>will be subject to these rules when rules are amended and no longer exempt RECLAIM </a:t>
            </a:r>
            <a:r>
              <a:rPr lang="en-US" dirty="0" smtClean="0">
                <a:solidFill>
                  <a:schemeClr val="bg1"/>
                </a:solidFill>
              </a:rPr>
              <a:t>facilities)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If there is no non-RECLAIM rule applicable to a piece of equipment, the facility may not exit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63069" y="5081454"/>
            <a:ext cx="2066925" cy="1707325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2">
                <a:lumMod val="20000"/>
                <a:lumOff val="8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What Changed?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9624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21946</TotalTime>
  <Words>1494</Words>
  <Application>Microsoft Office PowerPoint</Application>
  <PresentationFormat>Widescreen</PresentationFormat>
  <Paragraphs>229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Gill Sans MT</vt:lpstr>
      <vt:lpstr>Wingdings 2</vt:lpstr>
      <vt:lpstr>HDOfficeLightV0</vt:lpstr>
      <vt:lpstr>Dividend</vt:lpstr>
      <vt:lpstr>proposed amendments to Rule 2001 and rule 2002</vt:lpstr>
      <vt:lpstr>Overview of PARs 2001 &amp; 2002</vt:lpstr>
      <vt:lpstr>January 5, 2018 Amendments </vt:lpstr>
      <vt:lpstr>Background (continued)</vt:lpstr>
      <vt:lpstr>PAR 2001</vt:lpstr>
      <vt:lpstr>PAR 2001 – Opt-Out </vt:lpstr>
      <vt:lpstr>PAR 2001 Opt-Out Procedures</vt:lpstr>
      <vt:lpstr>PAR 2002</vt:lpstr>
      <vt:lpstr>Revised Eligibility Criteria to Exit</vt:lpstr>
      <vt:lpstr>Revised Eligibility Criteria Applicability</vt:lpstr>
      <vt:lpstr>Eligible Facilities</vt:lpstr>
      <vt:lpstr>Examples</vt:lpstr>
      <vt:lpstr>Examples</vt:lpstr>
      <vt:lpstr>Examples</vt:lpstr>
      <vt:lpstr>Examples</vt:lpstr>
      <vt:lpstr>Examples</vt:lpstr>
      <vt:lpstr>Examples</vt:lpstr>
      <vt:lpstr>Option to Remain in RECLAIM</vt:lpstr>
      <vt:lpstr>Provisions for Remaining in RECLAIM</vt:lpstr>
      <vt:lpstr>Exiting Facilities</vt:lpstr>
      <vt:lpstr>Additional Provision for Exiting Facilities</vt:lpstr>
      <vt:lpstr>Reporting Infinite Year Block (IYB) Prices</vt:lpstr>
      <vt:lpstr>Rulemaking Schedule</vt:lpstr>
      <vt:lpstr>Contacts</vt:lpstr>
    </vt:vector>
  </TitlesOfParts>
  <Company>South Coast A.Q.M.D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NOx RECLAIM Working Group Meeting</dc:title>
  <dc:creator>Kevin Orellana</dc:creator>
  <cp:lastModifiedBy>Jennifer Moore</cp:lastModifiedBy>
  <cp:revision>641</cp:revision>
  <cp:lastPrinted>2018-08-09T15:31:03Z</cp:lastPrinted>
  <dcterms:created xsi:type="dcterms:W3CDTF">2017-07-09T00:40:54Z</dcterms:created>
  <dcterms:modified xsi:type="dcterms:W3CDTF">2018-08-09T15:34:28Z</dcterms:modified>
</cp:coreProperties>
</file>